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3"/>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Cabin"/>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abin-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bin-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bin-boldItalic.fntdata"/><Relationship Id="rId30" Type="http://schemas.openxmlformats.org/officeDocument/2006/relationships/font" Target="fonts/Cabin-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8b2b41903_2_3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48b2b41903_2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48b2b41903_2_4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48b2b41903_2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48b2b41903_2_4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48b2b41903_2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8b2b41903_2_4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48b2b41903_2_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8b2b41903_2_50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48b2b41903_2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8b2b41903_2_5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48b2b41903_2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8b2b41903_2_5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48b2b41903_2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8b2b41903_2_5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48b2b41903_2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8b2b41903_2_5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 As the final part of our analysis, we wanted to ask, how lyrics ____</a:t>
            </a:r>
            <a:endParaRPr/>
          </a:p>
          <a:p>
            <a:pPr indent="0" lvl="0" marL="0" rtl="0" algn="l">
              <a:spcBef>
                <a:spcPts val="0"/>
              </a:spcBef>
              <a:spcAft>
                <a:spcPts val="0"/>
              </a:spcAft>
              <a:buNone/>
            </a:pPr>
            <a:r>
              <a:rPr lang="en"/>
              <a:t>First point: Popularity and sentiments are slightly negatively correlated. The mean sentiment value was also negative. Popular songs tend to have negative sentiments</a:t>
            </a:r>
            <a:endParaRPr/>
          </a:p>
          <a:p>
            <a:pPr indent="0" lvl="0" marL="0" rtl="0" algn="l">
              <a:spcBef>
                <a:spcPts val="0"/>
              </a:spcBef>
              <a:spcAft>
                <a:spcPts val="0"/>
              </a:spcAft>
              <a:buNone/>
            </a:pPr>
            <a:r>
              <a:rPr lang="en"/>
              <a:t>Second point: However, most songs tend to be centered around neutral sentiments, so popular songs are never extreme</a:t>
            </a:r>
            <a:endParaRPr/>
          </a:p>
          <a:p>
            <a:pPr indent="0" lvl="0" marL="0" rtl="0" algn="l">
              <a:spcBef>
                <a:spcPts val="0"/>
              </a:spcBef>
              <a:spcAft>
                <a:spcPts val="0"/>
              </a:spcAft>
              <a:buNone/>
            </a:pPr>
            <a:r>
              <a:rPr lang="en"/>
              <a:t>Third point: Notice that some songs are positive while being popular. This means that an advertisement company that wants a positive ad can strive for these songs , and using the code like ours can quickly isolate songs with positive sentiments while being very popular</a:t>
            </a:r>
            <a:endParaRPr/>
          </a:p>
          <a:p>
            <a:pPr indent="0" lvl="0" marL="0" rtl="0" algn="l">
              <a:spcBef>
                <a:spcPts val="0"/>
              </a:spcBef>
              <a:spcAft>
                <a:spcPts val="0"/>
              </a:spcAft>
              <a:buNone/>
            </a:pPr>
            <a:r>
              <a:rPr lang="en"/>
              <a:t>Fourth point: Companies can also use this data to find artists, see which artists tend to produce songs that are negative or positive, songs that evoke certain type of emotion</a:t>
            </a:r>
            <a:endParaRPr/>
          </a:p>
          <a:p>
            <a:pPr indent="0" lvl="0" marL="0" rtl="0" algn="l">
              <a:spcBef>
                <a:spcPts val="0"/>
              </a:spcBef>
              <a:spcAft>
                <a:spcPts val="0"/>
              </a:spcAft>
              <a:buNone/>
            </a:pPr>
            <a:r>
              <a:t/>
            </a:r>
            <a:endParaRPr/>
          </a:p>
        </p:txBody>
      </p:sp>
      <p:sp>
        <p:nvSpPr>
          <p:cNvPr id="603" name="Google Shape;603;g48b2b41903_2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48b2b419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48b2b419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8b2b41903_2_5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 for future work, we can improve our analysis by gathering more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point: We can go international. This will broaden our perspectives and see what patterns other countries 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point: We can research successful advertisement songs, determine their senitments, and map them to new songs in Spotify. We can go further to identify characteristics like music if we can somehow capture them in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point: We can go granular with our stream data by segmenting time series by artist. This way we can have forecast for each artist rather than aggregate of artists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we have more data than we can have deeper insight</a:t>
            </a:r>
            <a:endParaRPr/>
          </a:p>
        </p:txBody>
      </p:sp>
      <p:sp>
        <p:nvSpPr>
          <p:cNvPr id="617" name="Google Shape;617;g48b2b41903_2_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8b2b41903_2_36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48b2b41903_2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48b2b41903_2_5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 So we have made many mistakes, and what have learned from our mistakes in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point: our IP addresses got blocked many times. So, I had to go to Starbucks, Panera, and even gym to scrape new songs, which is very inefficient. So we really need to figure out a better way to scrape data without getting IP blocked.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point: if API is available, then use that instead of using HTML nodes. Also, if you can search the same information from different website that has API, use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point, forecast analysis requires longer data set rahter than a few months in order to capture seasonality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Four, some tools are more convenient and useful in doing the same thing. For example, I found excel to be more user friendly and easier than R or Python reg expression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Fifth, this is a truism but we came to appreciate how hard it is to do data engineering, in statistics we analyze data that are processed and clean, but the actual analysis takes a lot less time than collecting data</a:t>
            </a:r>
            <a:endParaRPr/>
          </a:p>
        </p:txBody>
      </p:sp>
      <p:sp>
        <p:nvSpPr>
          <p:cNvPr id="624" name="Google Shape;624;g48b2b41903_2_5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8b2b419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48b2b419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8b2b41903_2_5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48b2b41903_2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8b2b41903_2_39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48b2b41903_2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8b2b41903_2_3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48b2b41903_2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8b2b41903_2_4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48b2b41903_2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8b2b41903_2_4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48b2b41903_2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8b2b41903_2_4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48b2b41903_2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8b2b41903_2_4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48b2b41903_2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8b2b41903_2_4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48b2b41903_2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p:nvPr/>
        </p:nvSpPr>
        <p:spPr>
          <a:xfrm>
            <a:off x="334900" y="2314324"/>
            <a:ext cx="8447150" cy="24786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 name="Google Shape;58;p14"/>
          <p:cNvSpPr txBox="1"/>
          <p:nvPr>
            <p:ph type="ctrTitle"/>
          </p:nvPr>
        </p:nvSpPr>
        <p:spPr>
          <a:xfrm>
            <a:off x="435893" y="765323"/>
            <a:ext cx="8245162" cy="1106260"/>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700"/>
              <a:buFont typeface="Cabin"/>
              <a:buNone/>
              <a:defRPr sz="27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 type="subTitle"/>
          </p:nvPr>
        </p:nvSpPr>
        <p:spPr>
          <a:xfrm>
            <a:off x="435895" y="1871584"/>
            <a:ext cx="8245159" cy="442741"/>
          </a:xfrm>
          <a:prstGeom prst="rect">
            <a:avLst/>
          </a:prstGeom>
          <a:noFill/>
          <a:ln>
            <a:noFill/>
          </a:ln>
        </p:spPr>
        <p:txBody>
          <a:bodyPr anchorCtr="0" anchor="t" bIns="34275" lIns="68575" spcFirstLastPara="1" rIns="68575" wrap="square" tIns="34275"/>
          <a:lstStyle>
            <a:lvl1pPr lvl="0" algn="l">
              <a:spcBef>
                <a:spcPts val="200"/>
              </a:spcBef>
              <a:spcAft>
                <a:spcPts val="0"/>
              </a:spcAft>
              <a:buSzPts val="1100"/>
              <a:buNone/>
              <a:defRPr sz="1200" cap="none">
                <a:solidFill>
                  <a:schemeClr val="accent2"/>
                </a:solidFill>
              </a:defRPr>
            </a:lvl1pPr>
            <a:lvl2pPr lvl="1" algn="ctr">
              <a:spcBef>
                <a:spcPts val="500"/>
              </a:spcBef>
              <a:spcAft>
                <a:spcPts val="0"/>
              </a:spcAft>
              <a:buSzPts val="1100"/>
              <a:buNone/>
              <a:defRPr>
                <a:solidFill>
                  <a:srgbClr val="888888"/>
                </a:solidFill>
              </a:defRPr>
            </a:lvl2pPr>
            <a:lvl3pPr lvl="2" algn="ctr">
              <a:spcBef>
                <a:spcPts val="500"/>
              </a:spcBef>
              <a:spcAft>
                <a:spcPts val="0"/>
              </a:spcAft>
              <a:buSzPts val="1000"/>
              <a:buNone/>
              <a:defRPr>
                <a:solidFill>
                  <a:srgbClr val="888888"/>
                </a:solidFill>
              </a:defRPr>
            </a:lvl3pPr>
            <a:lvl4pPr lvl="3" algn="ctr">
              <a:spcBef>
                <a:spcPts val="500"/>
              </a:spcBef>
              <a:spcAft>
                <a:spcPts val="0"/>
              </a:spcAft>
              <a:buSzPts val="800"/>
              <a:buNone/>
              <a:defRPr>
                <a:solidFill>
                  <a:srgbClr val="888888"/>
                </a:solidFill>
              </a:defRPr>
            </a:lvl4pPr>
            <a:lvl5pPr lvl="4" algn="ctr">
              <a:spcBef>
                <a:spcPts val="500"/>
              </a:spcBef>
              <a:spcAft>
                <a:spcPts val="0"/>
              </a:spcAft>
              <a:buSzPts val="800"/>
              <a:buNone/>
              <a:defRPr>
                <a:solidFill>
                  <a:srgbClr val="888888"/>
                </a:solidFill>
              </a:defRPr>
            </a:lvl5pPr>
            <a:lvl6pPr lvl="5" algn="ctr">
              <a:spcBef>
                <a:spcPts val="500"/>
              </a:spcBef>
              <a:spcAft>
                <a:spcPts val="0"/>
              </a:spcAft>
              <a:buSzPts val="800"/>
              <a:buNone/>
              <a:defRPr>
                <a:solidFill>
                  <a:srgbClr val="888888"/>
                </a:solidFill>
              </a:defRPr>
            </a:lvl6pPr>
            <a:lvl7pPr lvl="6" algn="ctr">
              <a:spcBef>
                <a:spcPts val="500"/>
              </a:spcBef>
              <a:spcAft>
                <a:spcPts val="0"/>
              </a:spcAft>
              <a:buSzPts val="800"/>
              <a:buNone/>
              <a:defRPr>
                <a:solidFill>
                  <a:srgbClr val="888888"/>
                </a:solidFill>
              </a:defRPr>
            </a:lvl7pPr>
            <a:lvl8pPr lvl="7" algn="ctr">
              <a:spcBef>
                <a:spcPts val="500"/>
              </a:spcBef>
              <a:spcAft>
                <a:spcPts val="0"/>
              </a:spcAft>
              <a:buSzPts val="800"/>
              <a:buNone/>
              <a:defRPr>
                <a:solidFill>
                  <a:srgbClr val="888888"/>
                </a:solidFill>
              </a:defRPr>
            </a:lvl8pPr>
            <a:lvl9pPr lvl="8" algn="ctr">
              <a:spcBef>
                <a:spcPts val="500"/>
              </a:spcBef>
              <a:spcAft>
                <a:spcPts val="500"/>
              </a:spcAft>
              <a:buSzPts val="800"/>
              <a:buNone/>
              <a:defRPr>
                <a:solidFill>
                  <a:srgbClr val="888888"/>
                </a:solidFill>
              </a:defRPr>
            </a:lvl9pPr>
          </a:lstStyle>
          <a:p/>
        </p:txBody>
      </p:sp>
      <p:sp>
        <p:nvSpPr>
          <p:cNvPr id="60" name="Google Shape;60;p14"/>
          <p:cNvSpPr txBox="1"/>
          <p:nvPr>
            <p:ph idx="10" type="dt"/>
          </p:nvPr>
        </p:nvSpPr>
        <p:spPr>
          <a:xfrm>
            <a:off x="5704463" y="4467103"/>
            <a:ext cx="2133600"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7918725" y="4467103"/>
            <a:ext cx="76233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chemeClr val="lt1"/>
                </a:solidFill>
                <a:latin typeface="Cabin"/>
                <a:ea typeface="Cabin"/>
                <a:cs typeface="Cabin"/>
                <a:sym typeface="Cabin"/>
              </a:defRPr>
            </a:lvl1pPr>
            <a:lvl2pPr indent="0" lvl="1" marL="0" algn="r">
              <a:spcBef>
                <a:spcPts val="0"/>
              </a:spcBef>
              <a:buNone/>
              <a:defRPr b="0" i="0" sz="700" u="none" cap="none" strike="noStrike">
                <a:solidFill>
                  <a:schemeClr val="lt1"/>
                </a:solidFill>
                <a:latin typeface="Cabin"/>
                <a:ea typeface="Cabin"/>
                <a:cs typeface="Cabin"/>
                <a:sym typeface="Cabin"/>
              </a:defRPr>
            </a:lvl2pPr>
            <a:lvl3pPr indent="0" lvl="2" marL="0" algn="r">
              <a:spcBef>
                <a:spcPts val="0"/>
              </a:spcBef>
              <a:buNone/>
              <a:defRPr b="0" i="0" sz="700" u="none" cap="none" strike="noStrike">
                <a:solidFill>
                  <a:schemeClr val="lt1"/>
                </a:solidFill>
                <a:latin typeface="Cabin"/>
                <a:ea typeface="Cabin"/>
                <a:cs typeface="Cabin"/>
                <a:sym typeface="Cabin"/>
              </a:defRPr>
            </a:lvl3pPr>
            <a:lvl4pPr indent="0" lvl="3" marL="0" algn="r">
              <a:spcBef>
                <a:spcPts val="0"/>
              </a:spcBef>
              <a:buNone/>
              <a:defRPr b="0" i="0" sz="700" u="none" cap="none" strike="noStrike">
                <a:solidFill>
                  <a:schemeClr val="lt1"/>
                </a:solidFill>
                <a:latin typeface="Cabin"/>
                <a:ea typeface="Cabin"/>
                <a:cs typeface="Cabin"/>
                <a:sym typeface="Cabin"/>
              </a:defRPr>
            </a:lvl4pPr>
            <a:lvl5pPr indent="0" lvl="4" marL="0" algn="r">
              <a:spcBef>
                <a:spcPts val="0"/>
              </a:spcBef>
              <a:buNone/>
              <a:defRPr b="0" i="0" sz="700" u="none" cap="none" strike="noStrike">
                <a:solidFill>
                  <a:schemeClr val="lt1"/>
                </a:solidFill>
                <a:latin typeface="Cabin"/>
                <a:ea typeface="Cabin"/>
                <a:cs typeface="Cabin"/>
                <a:sym typeface="Cabin"/>
              </a:defRPr>
            </a:lvl5pPr>
            <a:lvl6pPr indent="0" lvl="5" marL="0" algn="r">
              <a:spcBef>
                <a:spcPts val="0"/>
              </a:spcBef>
              <a:buNone/>
              <a:defRPr b="0" i="0" sz="700" u="none" cap="none" strike="noStrike">
                <a:solidFill>
                  <a:schemeClr val="lt1"/>
                </a:solidFill>
                <a:latin typeface="Cabin"/>
                <a:ea typeface="Cabin"/>
                <a:cs typeface="Cabin"/>
                <a:sym typeface="Cabin"/>
              </a:defRPr>
            </a:lvl6pPr>
            <a:lvl7pPr indent="0" lvl="6" marL="0" algn="r">
              <a:spcBef>
                <a:spcPts val="0"/>
              </a:spcBef>
              <a:buNone/>
              <a:defRPr b="0" i="0" sz="700" u="none" cap="none" strike="noStrike">
                <a:solidFill>
                  <a:schemeClr val="lt1"/>
                </a:solidFill>
                <a:latin typeface="Cabin"/>
                <a:ea typeface="Cabin"/>
                <a:cs typeface="Cabin"/>
                <a:sym typeface="Cabin"/>
              </a:defRPr>
            </a:lvl7pPr>
            <a:lvl8pPr indent="0" lvl="7" marL="0" algn="r">
              <a:spcBef>
                <a:spcPts val="0"/>
              </a:spcBef>
              <a:buNone/>
              <a:defRPr b="0" i="0" sz="700" u="none" cap="none" strike="noStrike">
                <a:solidFill>
                  <a:schemeClr val="lt1"/>
                </a:solidFill>
                <a:latin typeface="Cabin"/>
                <a:ea typeface="Cabin"/>
                <a:cs typeface="Cabin"/>
                <a:sym typeface="Cabin"/>
              </a:defRPr>
            </a:lvl8pPr>
            <a:lvl9pPr indent="0" lvl="8" marL="0" algn="r">
              <a:spcBef>
                <a:spcPts val="0"/>
              </a:spcBef>
              <a:buNone/>
              <a:defRPr b="0" i="0" sz="700" u="none" cap="none" strike="noStrike">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type="obj">
  <p:cSld name="OBJECT">
    <p:spTree>
      <p:nvGrpSpPr>
        <p:cNvPr id="63" name="Shape 63"/>
        <p:cNvGrpSpPr/>
        <p:nvPr/>
      </p:nvGrpSpPr>
      <p:grpSpPr>
        <a:xfrm>
          <a:off x="0" y="0"/>
          <a:ext cx="0" cy="0"/>
          <a:chOff x="0" y="0"/>
          <a:chExt cx="0" cy="0"/>
        </a:xfrm>
      </p:grpSpPr>
      <p:sp>
        <p:nvSpPr>
          <p:cNvPr id="64" name="Google Shape;64;p15"/>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5" name="Google Shape;65;p15"/>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66" name="Google Shape;66;p15"/>
          <p:cNvSpPr txBox="1"/>
          <p:nvPr/>
        </p:nvSpPr>
        <p:spPr>
          <a:xfrm>
            <a:off x="2154982"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b="0" i="0" lang="en" sz="900" u="none" cap="none" strike="noStrike">
                <a:solidFill>
                  <a:schemeClr val="lt1"/>
                </a:solidFill>
                <a:latin typeface="Batang"/>
                <a:ea typeface="Batang"/>
                <a:cs typeface="Batang"/>
                <a:sym typeface="Batang"/>
              </a:rPr>
              <a:t>Analysis</a:t>
            </a:r>
            <a:endParaRPr sz="1100"/>
          </a:p>
        </p:txBody>
      </p:sp>
      <p:cxnSp>
        <p:nvCxnSpPr>
          <p:cNvPr id="67" name="Google Shape;67;p15"/>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68" name="Google Shape;68;p15"/>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 type="body"/>
          </p:nvPr>
        </p:nvSpPr>
        <p:spPr>
          <a:xfrm>
            <a:off x="435894" y="89420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70" name="Google Shape;70;p15"/>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chemeClr val="lt1"/>
                </a:solidFill>
                <a:latin typeface="Cabin"/>
                <a:ea typeface="Cabin"/>
                <a:cs typeface="Cabin"/>
                <a:sym typeface="Cabin"/>
              </a:defRPr>
            </a:lvl1pPr>
            <a:lvl2pPr indent="0" lvl="1" marL="0" algn="r">
              <a:spcBef>
                <a:spcPts val="0"/>
              </a:spcBef>
              <a:buNone/>
              <a:defRPr b="0" i="0" sz="700" u="none" cap="none" strike="noStrike">
                <a:solidFill>
                  <a:schemeClr val="lt1"/>
                </a:solidFill>
                <a:latin typeface="Cabin"/>
                <a:ea typeface="Cabin"/>
                <a:cs typeface="Cabin"/>
                <a:sym typeface="Cabin"/>
              </a:defRPr>
            </a:lvl2pPr>
            <a:lvl3pPr indent="0" lvl="2" marL="0" algn="r">
              <a:spcBef>
                <a:spcPts val="0"/>
              </a:spcBef>
              <a:buNone/>
              <a:defRPr b="0" i="0" sz="700" u="none" cap="none" strike="noStrike">
                <a:solidFill>
                  <a:schemeClr val="lt1"/>
                </a:solidFill>
                <a:latin typeface="Cabin"/>
                <a:ea typeface="Cabin"/>
                <a:cs typeface="Cabin"/>
                <a:sym typeface="Cabin"/>
              </a:defRPr>
            </a:lvl3pPr>
            <a:lvl4pPr indent="0" lvl="3" marL="0" algn="r">
              <a:spcBef>
                <a:spcPts val="0"/>
              </a:spcBef>
              <a:buNone/>
              <a:defRPr b="0" i="0" sz="700" u="none" cap="none" strike="noStrike">
                <a:solidFill>
                  <a:schemeClr val="lt1"/>
                </a:solidFill>
                <a:latin typeface="Cabin"/>
                <a:ea typeface="Cabin"/>
                <a:cs typeface="Cabin"/>
                <a:sym typeface="Cabin"/>
              </a:defRPr>
            </a:lvl4pPr>
            <a:lvl5pPr indent="0" lvl="4" marL="0" algn="r">
              <a:spcBef>
                <a:spcPts val="0"/>
              </a:spcBef>
              <a:buNone/>
              <a:defRPr b="0" i="0" sz="700" u="none" cap="none" strike="noStrike">
                <a:solidFill>
                  <a:schemeClr val="lt1"/>
                </a:solidFill>
                <a:latin typeface="Cabin"/>
                <a:ea typeface="Cabin"/>
                <a:cs typeface="Cabin"/>
                <a:sym typeface="Cabin"/>
              </a:defRPr>
            </a:lvl5pPr>
            <a:lvl6pPr indent="0" lvl="5" marL="0" algn="r">
              <a:spcBef>
                <a:spcPts val="0"/>
              </a:spcBef>
              <a:buNone/>
              <a:defRPr b="0" i="0" sz="700" u="none" cap="none" strike="noStrike">
                <a:solidFill>
                  <a:schemeClr val="lt1"/>
                </a:solidFill>
                <a:latin typeface="Cabin"/>
                <a:ea typeface="Cabin"/>
                <a:cs typeface="Cabin"/>
                <a:sym typeface="Cabin"/>
              </a:defRPr>
            </a:lvl6pPr>
            <a:lvl7pPr indent="0" lvl="6" marL="0" algn="r">
              <a:spcBef>
                <a:spcPts val="0"/>
              </a:spcBef>
              <a:buNone/>
              <a:defRPr b="0" i="0" sz="700" u="none" cap="none" strike="noStrike">
                <a:solidFill>
                  <a:schemeClr val="lt1"/>
                </a:solidFill>
                <a:latin typeface="Cabin"/>
                <a:ea typeface="Cabin"/>
                <a:cs typeface="Cabin"/>
                <a:sym typeface="Cabin"/>
              </a:defRPr>
            </a:lvl7pPr>
            <a:lvl8pPr indent="0" lvl="7" marL="0" algn="r">
              <a:spcBef>
                <a:spcPts val="0"/>
              </a:spcBef>
              <a:buNone/>
              <a:defRPr b="0" i="0" sz="700" u="none" cap="none" strike="noStrike">
                <a:solidFill>
                  <a:schemeClr val="lt1"/>
                </a:solidFill>
                <a:latin typeface="Cabin"/>
                <a:ea typeface="Cabin"/>
                <a:cs typeface="Cabin"/>
                <a:sym typeface="Cabin"/>
              </a:defRPr>
            </a:lvl8pPr>
            <a:lvl9pPr indent="0" lvl="8" marL="0" algn="r">
              <a:spcBef>
                <a:spcPts val="0"/>
              </a:spcBef>
              <a:buNone/>
              <a:defRPr b="0" i="0" sz="700" u="none" cap="none" strike="noStrike">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15"/>
          <p:cNvCxnSpPr/>
          <p:nvPr/>
        </p:nvCxnSpPr>
        <p:spPr>
          <a:xfrm>
            <a:off x="330214" y="366823"/>
            <a:ext cx="8477317" cy="0"/>
          </a:xfrm>
          <a:prstGeom prst="straightConnector1">
            <a:avLst/>
          </a:prstGeom>
          <a:noFill/>
          <a:ln cap="rnd" cmpd="sng" w="22225">
            <a:solidFill>
              <a:schemeClr val="accen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and Content">
  <p:cSld name="8_Title and Content">
    <p:spTree>
      <p:nvGrpSpPr>
        <p:cNvPr id="73" name="Shape 73"/>
        <p:cNvGrpSpPr/>
        <p:nvPr/>
      </p:nvGrpSpPr>
      <p:grpSpPr>
        <a:xfrm>
          <a:off x="0" y="0"/>
          <a:ext cx="0" cy="0"/>
          <a:chOff x="0" y="0"/>
          <a:chExt cx="0" cy="0"/>
        </a:xfrm>
      </p:grpSpPr>
      <p:sp>
        <p:nvSpPr>
          <p:cNvPr id="74" name="Google Shape;74;p16"/>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5" name="Google Shape;75;p16"/>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76" name="Google Shape;76;p16"/>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b="0" i="0" lang="en" sz="900" u="none" cap="none" strike="noStrike">
                <a:solidFill>
                  <a:schemeClr val="lt1"/>
                </a:solidFill>
                <a:latin typeface="Batang"/>
                <a:ea typeface="Batang"/>
                <a:cs typeface="Batang"/>
                <a:sym typeface="Batang"/>
              </a:rPr>
              <a:t>Analysis</a:t>
            </a:r>
            <a:endParaRPr sz="1100"/>
          </a:p>
        </p:txBody>
      </p:sp>
      <p:cxnSp>
        <p:nvCxnSpPr>
          <p:cNvPr id="77" name="Google Shape;77;p16"/>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78" name="Google Shape;78;p16"/>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80" name="Google Shape;80;p16"/>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6"/>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chemeClr val="lt1"/>
                </a:solidFill>
                <a:latin typeface="Cabin"/>
                <a:ea typeface="Cabin"/>
                <a:cs typeface="Cabin"/>
                <a:sym typeface="Cabin"/>
              </a:defRPr>
            </a:lvl1pPr>
            <a:lvl2pPr indent="0" lvl="1" marL="0" algn="r">
              <a:spcBef>
                <a:spcPts val="0"/>
              </a:spcBef>
              <a:buNone/>
              <a:defRPr b="0" i="0" sz="700" u="none" cap="none" strike="noStrike">
                <a:solidFill>
                  <a:schemeClr val="lt1"/>
                </a:solidFill>
                <a:latin typeface="Cabin"/>
                <a:ea typeface="Cabin"/>
                <a:cs typeface="Cabin"/>
                <a:sym typeface="Cabin"/>
              </a:defRPr>
            </a:lvl2pPr>
            <a:lvl3pPr indent="0" lvl="2" marL="0" algn="r">
              <a:spcBef>
                <a:spcPts val="0"/>
              </a:spcBef>
              <a:buNone/>
              <a:defRPr b="0" i="0" sz="700" u="none" cap="none" strike="noStrike">
                <a:solidFill>
                  <a:schemeClr val="lt1"/>
                </a:solidFill>
                <a:latin typeface="Cabin"/>
                <a:ea typeface="Cabin"/>
                <a:cs typeface="Cabin"/>
                <a:sym typeface="Cabin"/>
              </a:defRPr>
            </a:lvl3pPr>
            <a:lvl4pPr indent="0" lvl="3" marL="0" algn="r">
              <a:spcBef>
                <a:spcPts val="0"/>
              </a:spcBef>
              <a:buNone/>
              <a:defRPr b="0" i="0" sz="700" u="none" cap="none" strike="noStrike">
                <a:solidFill>
                  <a:schemeClr val="lt1"/>
                </a:solidFill>
                <a:latin typeface="Cabin"/>
                <a:ea typeface="Cabin"/>
                <a:cs typeface="Cabin"/>
                <a:sym typeface="Cabin"/>
              </a:defRPr>
            </a:lvl4pPr>
            <a:lvl5pPr indent="0" lvl="4" marL="0" algn="r">
              <a:spcBef>
                <a:spcPts val="0"/>
              </a:spcBef>
              <a:buNone/>
              <a:defRPr b="0" i="0" sz="700" u="none" cap="none" strike="noStrike">
                <a:solidFill>
                  <a:schemeClr val="lt1"/>
                </a:solidFill>
                <a:latin typeface="Cabin"/>
                <a:ea typeface="Cabin"/>
                <a:cs typeface="Cabin"/>
                <a:sym typeface="Cabin"/>
              </a:defRPr>
            </a:lvl5pPr>
            <a:lvl6pPr indent="0" lvl="5" marL="0" algn="r">
              <a:spcBef>
                <a:spcPts val="0"/>
              </a:spcBef>
              <a:buNone/>
              <a:defRPr b="0" i="0" sz="700" u="none" cap="none" strike="noStrike">
                <a:solidFill>
                  <a:schemeClr val="lt1"/>
                </a:solidFill>
                <a:latin typeface="Cabin"/>
                <a:ea typeface="Cabin"/>
                <a:cs typeface="Cabin"/>
                <a:sym typeface="Cabin"/>
              </a:defRPr>
            </a:lvl6pPr>
            <a:lvl7pPr indent="0" lvl="6" marL="0" algn="r">
              <a:spcBef>
                <a:spcPts val="0"/>
              </a:spcBef>
              <a:buNone/>
              <a:defRPr b="0" i="0" sz="700" u="none" cap="none" strike="noStrike">
                <a:solidFill>
                  <a:schemeClr val="lt1"/>
                </a:solidFill>
                <a:latin typeface="Cabin"/>
                <a:ea typeface="Cabin"/>
                <a:cs typeface="Cabin"/>
                <a:sym typeface="Cabin"/>
              </a:defRPr>
            </a:lvl7pPr>
            <a:lvl8pPr indent="0" lvl="7" marL="0" algn="r">
              <a:spcBef>
                <a:spcPts val="0"/>
              </a:spcBef>
              <a:buNone/>
              <a:defRPr b="0" i="0" sz="700" u="none" cap="none" strike="noStrike">
                <a:solidFill>
                  <a:schemeClr val="lt1"/>
                </a:solidFill>
                <a:latin typeface="Cabin"/>
                <a:ea typeface="Cabin"/>
                <a:cs typeface="Cabin"/>
                <a:sym typeface="Cabin"/>
              </a:defRPr>
            </a:lvl8pPr>
            <a:lvl9pPr indent="0" lvl="8" marL="0" algn="r">
              <a:spcBef>
                <a:spcPts val="0"/>
              </a:spcBef>
              <a:buNone/>
              <a:defRPr b="0" i="0" sz="700" u="none" cap="none" strike="noStrike">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6"/>
          <p:cNvCxnSpPr/>
          <p:nvPr/>
        </p:nvCxnSpPr>
        <p:spPr>
          <a:xfrm>
            <a:off x="330214" y="349720"/>
            <a:ext cx="8477317" cy="0"/>
          </a:xfrm>
          <a:prstGeom prst="straightConnector1">
            <a:avLst/>
          </a:prstGeom>
          <a:noFill/>
          <a:ln cap="rnd" cmpd="sng" w="22225">
            <a:solidFill>
              <a:schemeClr val="accent1"/>
            </a:solidFill>
            <a:prstDash val="solid"/>
            <a:round/>
            <a:headEnd len="sm" w="sm" type="none"/>
            <a:tailEnd len="sm" w="sm" type="none"/>
          </a:ln>
        </p:spPr>
      </p:cxnSp>
      <p:sp>
        <p:nvSpPr>
          <p:cNvPr id="83" name="Google Shape;83;p16"/>
          <p:cNvSpPr/>
          <p:nvPr/>
        </p:nvSpPr>
        <p:spPr>
          <a:xfrm>
            <a:off x="1538482" y="70469"/>
            <a:ext cx="104529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200" u="none" cap="none" strike="noStrike">
                <a:solidFill>
                  <a:schemeClr val="dk1"/>
                </a:solidFill>
                <a:latin typeface="Cabin"/>
                <a:ea typeface="Cabin"/>
                <a:cs typeface="Cabin"/>
                <a:sym typeface="Cabin"/>
              </a:rPr>
              <a:t>Business cases</a:t>
            </a:r>
            <a:endParaRPr sz="1100"/>
          </a:p>
        </p:txBody>
      </p:sp>
      <p:sp>
        <p:nvSpPr>
          <p:cNvPr id="84" name="Google Shape;84;p16"/>
          <p:cNvSpPr/>
          <p:nvPr/>
        </p:nvSpPr>
        <p:spPr>
          <a:xfrm>
            <a:off x="2618994" y="70469"/>
            <a:ext cx="11395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Processing</a:t>
            </a:r>
            <a:endParaRPr sz="1100"/>
          </a:p>
        </p:txBody>
      </p:sp>
      <p:sp>
        <p:nvSpPr>
          <p:cNvPr id="85" name="Google Shape;85;p16"/>
          <p:cNvSpPr/>
          <p:nvPr/>
        </p:nvSpPr>
        <p:spPr>
          <a:xfrm>
            <a:off x="4886989" y="73963"/>
            <a:ext cx="1204842"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Analysis</a:t>
            </a:r>
            <a:endParaRPr sz="1100"/>
          </a:p>
        </p:txBody>
      </p:sp>
      <p:sp>
        <p:nvSpPr>
          <p:cNvPr id="86" name="Google Shape;86;p16"/>
          <p:cNvSpPr/>
          <p:nvPr/>
        </p:nvSpPr>
        <p:spPr>
          <a:xfrm>
            <a:off x="6134167" y="60611"/>
            <a:ext cx="948703" cy="22615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Future work</a:t>
            </a:r>
            <a:endParaRPr sz="1100"/>
          </a:p>
        </p:txBody>
      </p:sp>
      <p:sp>
        <p:nvSpPr>
          <p:cNvPr id="87" name="Google Shape;87;p16"/>
          <p:cNvSpPr/>
          <p:nvPr/>
        </p:nvSpPr>
        <p:spPr>
          <a:xfrm>
            <a:off x="3800876" y="70469"/>
            <a:ext cx="1045294"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Modeling</a:t>
            </a:r>
            <a:endParaRPr sz="1100"/>
          </a:p>
        </p:txBody>
      </p:sp>
      <p:sp>
        <p:nvSpPr>
          <p:cNvPr id="88" name="Google Shape;88;p16"/>
          <p:cNvSpPr/>
          <p:nvPr/>
        </p:nvSpPr>
        <p:spPr>
          <a:xfrm>
            <a:off x="116459" y="70469"/>
            <a:ext cx="1379686"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Cabin"/>
                <a:ea typeface="Cabin"/>
                <a:cs typeface="Cabin"/>
                <a:sym typeface="Cabin"/>
              </a:rPr>
              <a:t>Executive Summary</a:t>
            </a:r>
            <a:endParaRPr sz="1100"/>
          </a:p>
        </p:txBody>
      </p:sp>
      <p:sp>
        <p:nvSpPr>
          <p:cNvPr id="89" name="Google Shape;89;p16"/>
          <p:cNvSpPr/>
          <p:nvPr/>
        </p:nvSpPr>
        <p:spPr>
          <a:xfrm>
            <a:off x="7125208" y="71513"/>
            <a:ext cx="11227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Lesson Learned </a:t>
            </a:r>
            <a:endParaRPr sz="1100"/>
          </a:p>
        </p:txBody>
      </p:sp>
      <p:sp>
        <p:nvSpPr>
          <p:cNvPr id="90" name="Google Shape;90;p16"/>
          <p:cNvSpPr/>
          <p:nvPr/>
        </p:nvSpPr>
        <p:spPr>
          <a:xfrm>
            <a:off x="8272464" y="70469"/>
            <a:ext cx="77912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Appendix</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 and Content">
  <p:cSld name="10_Title and Content">
    <p:spTree>
      <p:nvGrpSpPr>
        <p:cNvPr id="91" name="Shape 91"/>
        <p:cNvGrpSpPr/>
        <p:nvPr/>
      </p:nvGrpSpPr>
      <p:grpSpPr>
        <a:xfrm>
          <a:off x="0" y="0"/>
          <a:ext cx="0" cy="0"/>
          <a:chOff x="0" y="0"/>
          <a:chExt cx="0" cy="0"/>
        </a:xfrm>
      </p:grpSpPr>
      <p:sp>
        <p:nvSpPr>
          <p:cNvPr id="92" name="Google Shape;92;p17"/>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3" name="Google Shape;93;p17"/>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94" name="Google Shape;94;p17"/>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95" name="Google Shape;95;p17"/>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96" name="Google Shape;96;p17"/>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7"/>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98" name="Google Shape;98;p17"/>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7"/>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cxnSp>
        <p:nvCxnSpPr>
          <p:cNvPr id="100" name="Google Shape;100;p17"/>
          <p:cNvCxnSpPr/>
          <p:nvPr/>
        </p:nvCxnSpPr>
        <p:spPr>
          <a:xfrm>
            <a:off x="330214" y="349720"/>
            <a:ext cx="8477317" cy="0"/>
          </a:xfrm>
          <a:prstGeom prst="straightConnector1">
            <a:avLst/>
          </a:prstGeom>
          <a:noFill/>
          <a:ln cap="rnd" cmpd="sng" w="22225">
            <a:solidFill>
              <a:schemeClr val="accent1"/>
            </a:solidFill>
            <a:prstDash val="solid"/>
            <a:round/>
            <a:headEnd len="sm" w="sm" type="none"/>
            <a:tailEnd len="sm" w="sm" type="none"/>
          </a:ln>
        </p:spPr>
      </p:cxnSp>
      <p:sp>
        <p:nvSpPr>
          <p:cNvPr id="101" name="Google Shape;101;p17"/>
          <p:cNvSpPr/>
          <p:nvPr/>
        </p:nvSpPr>
        <p:spPr>
          <a:xfrm>
            <a:off x="1538482" y="70469"/>
            <a:ext cx="104529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Cabin"/>
                <a:ea typeface="Cabin"/>
                <a:cs typeface="Cabin"/>
                <a:sym typeface="Cabin"/>
              </a:rPr>
              <a:t>Business cases</a:t>
            </a:r>
            <a:endParaRPr sz="1100"/>
          </a:p>
        </p:txBody>
      </p:sp>
      <p:sp>
        <p:nvSpPr>
          <p:cNvPr id="102" name="Google Shape;102;p17"/>
          <p:cNvSpPr/>
          <p:nvPr/>
        </p:nvSpPr>
        <p:spPr>
          <a:xfrm>
            <a:off x="2618994" y="70469"/>
            <a:ext cx="11395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Processing</a:t>
            </a:r>
            <a:endParaRPr sz="1100"/>
          </a:p>
        </p:txBody>
      </p:sp>
      <p:sp>
        <p:nvSpPr>
          <p:cNvPr id="103" name="Google Shape;103;p17"/>
          <p:cNvSpPr/>
          <p:nvPr/>
        </p:nvSpPr>
        <p:spPr>
          <a:xfrm>
            <a:off x="4886989" y="73963"/>
            <a:ext cx="1204842"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Analysis</a:t>
            </a:r>
            <a:endParaRPr sz="1100"/>
          </a:p>
        </p:txBody>
      </p:sp>
      <p:sp>
        <p:nvSpPr>
          <p:cNvPr id="104" name="Google Shape;104;p17"/>
          <p:cNvSpPr/>
          <p:nvPr/>
        </p:nvSpPr>
        <p:spPr>
          <a:xfrm>
            <a:off x="6134167" y="60611"/>
            <a:ext cx="948703" cy="22615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Future work</a:t>
            </a:r>
            <a:endParaRPr sz="1100"/>
          </a:p>
        </p:txBody>
      </p:sp>
      <p:sp>
        <p:nvSpPr>
          <p:cNvPr id="105" name="Google Shape;105;p17"/>
          <p:cNvSpPr/>
          <p:nvPr/>
        </p:nvSpPr>
        <p:spPr>
          <a:xfrm>
            <a:off x="3800876" y="70469"/>
            <a:ext cx="1045294"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Modeling</a:t>
            </a:r>
            <a:endParaRPr sz="1100"/>
          </a:p>
        </p:txBody>
      </p:sp>
      <p:sp>
        <p:nvSpPr>
          <p:cNvPr id="106" name="Google Shape;106;p17"/>
          <p:cNvSpPr/>
          <p:nvPr/>
        </p:nvSpPr>
        <p:spPr>
          <a:xfrm>
            <a:off x="116459" y="70469"/>
            <a:ext cx="1379686"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Executive Summary</a:t>
            </a:r>
            <a:endParaRPr sz="1100"/>
          </a:p>
        </p:txBody>
      </p:sp>
      <p:sp>
        <p:nvSpPr>
          <p:cNvPr id="107" name="Google Shape;107;p17"/>
          <p:cNvSpPr/>
          <p:nvPr/>
        </p:nvSpPr>
        <p:spPr>
          <a:xfrm>
            <a:off x="7125208" y="71513"/>
            <a:ext cx="11227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Lesson Learned </a:t>
            </a:r>
            <a:endParaRPr sz="1100"/>
          </a:p>
        </p:txBody>
      </p:sp>
      <p:sp>
        <p:nvSpPr>
          <p:cNvPr id="108" name="Google Shape;108;p17"/>
          <p:cNvSpPr/>
          <p:nvPr/>
        </p:nvSpPr>
        <p:spPr>
          <a:xfrm>
            <a:off x="8272464" y="70469"/>
            <a:ext cx="77912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Appendix</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and Content">
  <p:cSld name="11_Title and Content">
    <p:spTree>
      <p:nvGrpSpPr>
        <p:cNvPr id="109" name="Shape 109"/>
        <p:cNvGrpSpPr/>
        <p:nvPr/>
      </p:nvGrpSpPr>
      <p:grpSpPr>
        <a:xfrm>
          <a:off x="0" y="0"/>
          <a:ext cx="0" cy="0"/>
          <a:chOff x="0" y="0"/>
          <a:chExt cx="0" cy="0"/>
        </a:xfrm>
      </p:grpSpPr>
      <p:sp>
        <p:nvSpPr>
          <p:cNvPr id="110" name="Google Shape;110;p18"/>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11" name="Google Shape;111;p18"/>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112" name="Google Shape;112;p18"/>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113" name="Google Shape;113;p18"/>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114" name="Google Shape;114;p18"/>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18"/>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16" name="Google Shape;116;p18"/>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8"/>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cxnSp>
        <p:nvCxnSpPr>
          <p:cNvPr id="118" name="Google Shape;118;p18"/>
          <p:cNvCxnSpPr/>
          <p:nvPr/>
        </p:nvCxnSpPr>
        <p:spPr>
          <a:xfrm>
            <a:off x="330214" y="349720"/>
            <a:ext cx="8477317" cy="0"/>
          </a:xfrm>
          <a:prstGeom prst="straightConnector1">
            <a:avLst/>
          </a:prstGeom>
          <a:noFill/>
          <a:ln cap="rnd" cmpd="sng" w="22225">
            <a:solidFill>
              <a:schemeClr val="accent1"/>
            </a:solidFill>
            <a:prstDash val="solid"/>
            <a:round/>
            <a:headEnd len="sm" w="sm" type="none"/>
            <a:tailEnd len="sm" w="sm" type="none"/>
          </a:ln>
        </p:spPr>
      </p:cxnSp>
      <p:sp>
        <p:nvSpPr>
          <p:cNvPr id="119" name="Google Shape;119;p18"/>
          <p:cNvSpPr/>
          <p:nvPr/>
        </p:nvSpPr>
        <p:spPr>
          <a:xfrm>
            <a:off x="1538482" y="70469"/>
            <a:ext cx="104529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cases</a:t>
            </a:r>
            <a:endParaRPr sz="1100"/>
          </a:p>
        </p:txBody>
      </p:sp>
      <p:sp>
        <p:nvSpPr>
          <p:cNvPr id="120" name="Google Shape;120;p18"/>
          <p:cNvSpPr/>
          <p:nvPr/>
        </p:nvSpPr>
        <p:spPr>
          <a:xfrm>
            <a:off x="2618994" y="70469"/>
            <a:ext cx="11395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Cabin"/>
                <a:ea typeface="Cabin"/>
                <a:cs typeface="Cabin"/>
                <a:sym typeface="Cabin"/>
              </a:rPr>
              <a:t>Data Processing</a:t>
            </a:r>
            <a:endParaRPr sz="1100"/>
          </a:p>
        </p:txBody>
      </p:sp>
      <p:sp>
        <p:nvSpPr>
          <p:cNvPr id="121" name="Google Shape;121;p18"/>
          <p:cNvSpPr/>
          <p:nvPr/>
        </p:nvSpPr>
        <p:spPr>
          <a:xfrm>
            <a:off x="4886989" y="73963"/>
            <a:ext cx="1204842"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Analysis</a:t>
            </a:r>
            <a:endParaRPr sz="1100"/>
          </a:p>
        </p:txBody>
      </p:sp>
      <p:sp>
        <p:nvSpPr>
          <p:cNvPr id="122" name="Google Shape;122;p18"/>
          <p:cNvSpPr/>
          <p:nvPr/>
        </p:nvSpPr>
        <p:spPr>
          <a:xfrm>
            <a:off x="6134167" y="60611"/>
            <a:ext cx="948703" cy="22615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Future work</a:t>
            </a:r>
            <a:endParaRPr sz="1100"/>
          </a:p>
        </p:txBody>
      </p:sp>
      <p:sp>
        <p:nvSpPr>
          <p:cNvPr id="123" name="Google Shape;123;p18"/>
          <p:cNvSpPr/>
          <p:nvPr/>
        </p:nvSpPr>
        <p:spPr>
          <a:xfrm>
            <a:off x="3800876" y="70469"/>
            <a:ext cx="1045294"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Modeling</a:t>
            </a:r>
            <a:endParaRPr sz="1100"/>
          </a:p>
        </p:txBody>
      </p:sp>
      <p:sp>
        <p:nvSpPr>
          <p:cNvPr id="124" name="Google Shape;124;p18"/>
          <p:cNvSpPr/>
          <p:nvPr/>
        </p:nvSpPr>
        <p:spPr>
          <a:xfrm>
            <a:off x="116459" y="70469"/>
            <a:ext cx="1379686"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Executive Summary</a:t>
            </a:r>
            <a:endParaRPr sz="1100"/>
          </a:p>
        </p:txBody>
      </p:sp>
      <p:sp>
        <p:nvSpPr>
          <p:cNvPr id="125" name="Google Shape;125;p18"/>
          <p:cNvSpPr/>
          <p:nvPr/>
        </p:nvSpPr>
        <p:spPr>
          <a:xfrm>
            <a:off x="7125208" y="71513"/>
            <a:ext cx="11227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Lesson Learned </a:t>
            </a:r>
            <a:endParaRPr sz="1100"/>
          </a:p>
        </p:txBody>
      </p:sp>
      <p:sp>
        <p:nvSpPr>
          <p:cNvPr id="126" name="Google Shape;126;p18"/>
          <p:cNvSpPr/>
          <p:nvPr/>
        </p:nvSpPr>
        <p:spPr>
          <a:xfrm>
            <a:off x="8272464" y="70469"/>
            <a:ext cx="77912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Appendix</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itle and Content">
  <p:cSld name="12_Title and Content">
    <p:spTree>
      <p:nvGrpSpPr>
        <p:cNvPr id="127" name="Shape 127"/>
        <p:cNvGrpSpPr/>
        <p:nvPr/>
      </p:nvGrpSpPr>
      <p:grpSpPr>
        <a:xfrm>
          <a:off x="0" y="0"/>
          <a:ext cx="0" cy="0"/>
          <a:chOff x="0" y="0"/>
          <a:chExt cx="0" cy="0"/>
        </a:xfrm>
      </p:grpSpPr>
      <p:sp>
        <p:nvSpPr>
          <p:cNvPr id="128" name="Google Shape;128;p19"/>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9" name="Google Shape;129;p19"/>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130" name="Google Shape;130;p19"/>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131" name="Google Shape;131;p19"/>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132" name="Google Shape;132;p19"/>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19"/>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34" name="Google Shape;134;p19"/>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9"/>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cxnSp>
        <p:nvCxnSpPr>
          <p:cNvPr id="136" name="Google Shape;136;p19"/>
          <p:cNvCxnSpPr/>
          <p:nvPr/>
        </p:nvCxnSpPr>
        <p:spPr>
          <a:xfrm>
            <a:off x="330214" y="349720"/>
            <a:ext cx="8477317" cy="0"/>
          </a:xfrm>
          <a:prstGeom prst="straightConnector1">
            <a:avLst/>
          </a:prstGeom>
          <a:noFill/>
          <a:ln cap="rnd" cmpd="sng" w="22225">
            <a:solidFill>
              <a:schemeClr val="accent1"/>
            </a:solidFill>
            <a:prstDash val="solid"/>
            <a:round/>
            <a:headEnd len="sm" w="sm" type="none"/>
            <a:tailEnd len="sm" w="sm" type="none"/>
          </a:ln>
        </p:spPr>
      </p:cxnSp>
      <p:sp>
        <p:nvSpPr>
          <p:cNvPr id="137" name="Google Shape;137;p19"/>
          <p:cNvSpPr/>
          <p:nvPr/>
        </p:nvSpPr>
        <p:spPr>
          <a:xfrm>
            <a:off x="1538482" y="70469"/>
            <a:ext cx="104529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cases</a:t>
            </a:r>
            <a:endParaRPr sz="1100"/>
          </a:p>
        </p:txBody>
      </p:sp>
      <p:sp>
        <p:nvSpPr>
          <p:cNvPr id="138" name="Google Shape;138;p19"/>
          <p:cNvSpPr/>
          <p:nvPr/>
        </p:nvSpPr>
        <p:spPr>
          <a:xfrm>
            <a:off x="2618994" y="70469"/>
            <a:ext cx="11395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Processing</a:t>
            </a:r>
            <a:endParaRPr sz="1100"/>
          </a:p>
        </p:txBody>
      </p:sp>
      <p:sp>
        <p:nvSpPr>
          <p:cNvPr id="139" name="Google Shape;139;p19"/>
          <p:cNvSpPr/>
          <p:nvPr/>
        </p:nvSpPr>
        <p:spPr>
          <a:xfrm>
            <a:off x="4886989" y="73963"/>
            <a:ext cx="1204842"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Analysis</a:t>
            </a:r>
            <a:endParaRPr sz="1100"/>
          </a:p>
        </p:txBody>
      </p:sp>
      <p:sp>
        <p:nvSpPr>
          <p:cNvPr id="140" name="Google Shape;140;p19"/>
          <p:cNvSpPr/>
          <p:nvPr/>
        </p:nvSpPr>
        <p:spPr>
          <a:xfrm>
            <a:off x="6134167" y="60611"/>
            <a:ext cx="948703" cy="22615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Future work</a:t>
            </a:r>
            <a:endParaRPr sz="1100"/>
          </a:p>
        </p:txBody>
      </p:sp>
      <p:sp>
        <p:nvSpPr>
          <p:cNvPr id="141" name="Google Shape;141;p19"/>
          <p:cNvSpPr/>
          <p:nvPr/>
        </p:nvSpPr>
        <p:spPr>
          <a:xfrm>
            <a:off x="3800876" y="70469"/>
            <a:ext cx="1045294"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Cabin"/>
                <a:ea typeface="Cabin"/>
                <a:cs typeface="Cabin"/>
                <a:sym typeface="Cabin"/>
              </a:rPr>
              <a:t>Data Modeling</a:t>
            </a:r>
            <a:endParaRPr sz="1100"/>
          </a:p>
        </p:txBody>
      </p:sp>
      <p:sp>
        <p:nvSpPr>
          <p:cNvPr id="142" name="Google Shape;142;p19"/>
          <p:cNvSpPr/>
          <p:nvPr/>
        </p:nvSpPr>
        <p:spPr>
          <a:xfrm>
            <a:off x="116459" y="70469"/>
            <a:ext cx="1379686"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Executive Summary</a:t>
            </a:r>
            <a:endParaRPr sz="1100"/>
          </a:p>
        </p:txBody>
      </p:sp>
      <p:sp>
        <p:nvSpPr>
          <p:cNvPr id="143" name="Google Shape;143;p19"/>
          <p:cNvSpPr/>
          <p:nvPr/>
        </p:nvSpPr>
        <p:spPr>
          <a:xfrm>
            <a:off x="7125208" y="71513"/>
            <a:ext cx="11227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Lesson Learned </a:t>
            </a:r>
            <a:endParaRPr sz="1100"/>
          </a:p>
        </p:txBody>
      </p:sp>
      <p:sp>
        <p:nvSpPr>
          <p:cNvPr id="144" name="Google Shape;144;p19"/>
          <p:cNvSpPr/>
          <p:nvPr/>
        </p:nvSpPr>
        <p:spPr>
          <a:xfrm>
            <a:off x="8272464" y="70469"/>
            <a:ext cx="77912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Appendix</a:t>
            </a:r>
            <a:endParaRPr sz="11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Title and Content">
  <p:cSld name="13_Title and Content">
    <p:spTree>
      <p:nvGrpSpPr>
        <p:cNvPr id="145" name="Shape 145"/>
        <p:cNvGrpSpPr/>
        <p:nvPr/>
      </p:nvGrpSpPr>
      <p:grpSpPr>
        <a:xfrm>
          <a:off x="0" y="0"/>
          <a:ext cx="0" cy="0"/>
          <a:chOff x="0" y="0"/>
          <a:chExt cx="0" cy="0"/>
        </a:xfrm>
      </p:grpSpPr>
      <p:sp>
        <p:nvSpPr>
          <p:cNvPr id="146" name="Google Shape;146;p20"/>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47" name="Google Shape;147;p20"/>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148" name="Google Shape;148;p20"/>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149" name="Google Shape;149;p20"/>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150" name="Google Shape;150;p20"/>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20"/>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52" name="Google Shape;152;p20"/>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20"/>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cxnSp>
        <p:nvCxnSpPr>
          <p:cNvPr id="154" name="Google Shape;154;p20"/>
          <p:cNvCxnSpPr/>
          <p:nvPr/>
        </p:nvCxnSpPr>
        <p:spPr>
          <a:xfrm>
            <a:off x="330214" y="349720"/>
            <a:ext cx="8477317" cy="0"/>
          </a:xfrm>
          <a:prstGeom prst="straightConnector1">
            <a:avLst/>
          </a:prstGeom>
          <a:noFill/>
          <a:ln cap="rnd" cmpd="sng" w="22225">
            <a:solidFill>
              <a:schemeClr val="accent1"/>
            </a:solidFill>
            <a:prstDash val="solid"/>
            <a:round/>
            <a:headEnd len="sm" w="sm" type="none"/>
            <a:tailEnd len="sm" w="sm" type="none"/>
          </a:ln>
        </p:spPr>
      </p:cxnSp>
      <p:sp>
        <p:nvSpPr>
          <p:cNvPr id="155" name="Google Shape;155;p20"/>
          <p:cNvSpPr/>
          <p:nvPr/>
        </p:nvSpPr>
        <p:spPr>
          <a:xfrm>
            <a:off x="1538482" y="70469"/>
            <a:ext cx="104529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cases</a:t>
            </a:r>
            <a:endParaRPr sz="1100"/>
          </a:p>
        </p:txBody>
      </p:sp>
      <p:sp>
        <p:nvSpPr>
          <p:cNvPr id="156" name="Google Shape;156;p20"/>
          <p:cNvSpPr/>
          <p:nvPr/>
        </p:nvSpPr>
        <p:spPr>
          <a:xfrm>
            <a:off x="2618994" y="70469"/>
            <a:ext cx="11395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Processing</a:t>
            </a:r>
            <a:endParaRPr sz="1100"/>
          </a:p>
        </p:txBody>
      </p:sp>
      <p:sp>
        <p:nvSpPr>
          <p:cNvPr id="157" name="Google Shape;157;p20"/>
          <p:cNvSpPr/>
          <p:nvPr/>
        </p:nvSpPr>
        <p:spPr>
          <a:xfrm>
            <a:off x="4886989" y="73963"/>
            <a:ext cx="1204842"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Cabin"/>
                <a:ea typeface="Cabin"/>
                <a:cs typeface="Cabin"/>
                <a:sym typeface="Cabin"/>
              </a:rPr>
              <a:t>Business Analysis</a:t>
            </a:r>
            <a:endParaRPr sz="1100"/>
          </a:p>
        </p:txBody>
      </p:sp>
      <p:sp>
        <p:nvSpPr>
          <p:cNvPr id="158" name="Google Shape;158;p20"/>
          <p:cNvSpPr/>
          <p:nvPr/>
        </p:nvSpPr>
        <p:spPr>
          <a:xfrm>
            <a:off x="6134167" y="60611"/>
            <a:ext cx="948703" cy="22615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Future work</a:t>
            </a:r>
            <a:endParaRPr sz="1100"/>
          </a:p>
        </p:txBody>
      </p:sp>
      <p:sp>
        <p:nvSpPr>
          <p:cNvPr id="159" name="Google Shape;159;p20"/>
          <p:cNvSpPr/>
          <p:nvPr/>
        </p:nvSpPr>
        <p:spPr>
          <a:xfrm>
            <a:off x="3800876" y="70469"/>
            <a:ext cx="1045294"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Modeling</a:t>
            </a:r>
            <a:endParaRPr sz="1100"/>
          </a:p>
        </p:txBody>
      </p:sp>
      <p:sp>
        <p:nvSpPr>
          <p:cNvPr id="160" name="Google Shape;160;p20"/>
          <p:cNvSpPr/>
          <p:nvPr/>
        </p:nvSpPr>
        <p:spPr>
          <a:xfrm>
            <a:off x="116459" y="70469"/>
            <a:ext cx="1379686"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Executive Summary</a:t>
            </a:r>
            <a:endParaRPr sz="1100"/>
          </a:p>
        </p:txBody>
      </p:sp>
      <p:sp>
        <p:nvSpPr>
          <p:cNvPr id="161" name="Google Shape;161;p20"/>
          <p:cNvSpPr/>
          <p:nvPr/>
        </p:nvSpPr>
        <p:spPr>
          <a:xfrm>
            <a:off x="7125208" y="71513"/>
            <a:ext cx="11227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Lesson Learned </a:t>
            </a:r>
            <a:endParaRPr sz="1100"/>
          </a:p>
        </p:txBody>
      </p:sp>
      <p:sp>
        <p:nvSpPr>
          <p:cNvPr id="162" name="Google Shape;162;p20"/>
          <p:cNvSpPr/>
          <p:nvPr/>
        </p:nvSpPr>
        <p:spPr>
          <a:xfrm>
            <a:off x="8272464" y="70469"/>
            <a:ext cx="77912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Appendix</a:t>
            </a:r>
            <a:endParaRPr sz="11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 and Content">
  <p:cSld name="14_Title and Content">
    <p:spTree>
      <p:nvGrpSpPr>
        <p:cNvPr id="163" name="Shape 163"/>
        <p:cNvGrpSpPr/>
        <p:nvPr/>
      </p:nvGrpSpPr>
      <p:grpSpPr>
        <a:xfrm>
          <a:off x="0" y="0"/>
          <a:ext cx="0" cy="0"/>
          <a:chOff x="0" y="0"/>
          <a:chExt cx="0" cy="0"/>
        </a:xfrm>
      </p:grpSpPr>
      <p:sp>
        <p:nvSpPr>
          <p:cNvPr id="164" name="Google Shape;164;p21"/>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65" name="Google Shape;165;p21"/>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166" name="Google Shape;166;p21"/>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167" name="Google Shape;167;p21"/>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168" name="Google Shape;168;p21"/>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21"/>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70" name="Google Shape;170;p21"/>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1"/>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cxnSp>
        <p:nvCxnSpPr>
          <p:cNvPr id="172" name="Google Shape;172;p21"/>
          <p:cNvCxnSpPr/>
          <p:nvPr/>
        </p:nvCxnSpPr>
        <p:spPr>
          <a:xfrm>
            <a:off x="330214" y="349720"/>
            <a:ext cx="8477317" cy="0"/>
          </a:xfrm>
          <a:prstGeom prst="straightConnector1">
            <a:avLst/>
          </a:prstGeom>
          <a:noFill/>
          <a:ln cap="rnd" cmpd="sng" w="22225">
            <a:solidFill>
              <a:schemeClr val="accent1"/>
            </a:solidFill>
            <a:prstDash val="solid"/>
            <a:round/>
            <a:headEnd len="sm" w="sm" type="none"/>
            <a:tailEnd len="sm" w="sm" type="none"/>
          </a:ln>
        </p:spPr>
      </p:cxnSp>
      <p:sp>
        <p:nvSpPr>
          <p:cNvPr id="173" name="Google Shape;173;p21"/>
          <p:cNvSpPr/>
          <p:nvPr/>
        </p:nvSpPr>
        <p:spPr>
          <a:xfrm>
            <a:off x="1538482" y="70469"/>
            <a:ext cx="104529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cases</a:t>
            </a:r>
            <a:endParaRPr sz="1100"/>
          </a:p>
        </p:txBody>
      </p:sp>
      <p:sp>
        <p:nvSpPr>
          <p:cNvPr id="174" name="Google Shape;174;p21"/>
          <p:cNvSpPr/>
          <p:nvPr/>
        </p:nvSpPr>
        <p:spPr>
          <a:xfrm>
            <a:off x="2618994" y="70469"/>
            <a:ext cx="11395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Processing</a:t>
            </a:r>
            <a:endParaRPr sz="1100"/>
          </a:p>
        </p:txBody>
      </p:sp>
      <p:sp>
        <p:nvSpPr>
          <p:cNvPr id="175" name="Google Shape;175;p21"/>
          <p:cNvSpPr/>
          <p:nvPr/>
        </p:nvSpPr>
        <p:spPr>
          <a:xfrm>
            <a:off x="4886989" y="73963"/>
            <a:ext cx="1204842"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Analysis</a:t>
            </a:r>
            <a:endParaRPr sz="1100"/>
          </a:p>
        </p:txBody>
      </p:sp>
      <p:sp>
        <p:nvSpPr>
          <p:cNvPr id="176" name="Google Shape;176;p21"/>
          <p:cNvSpPr/>
          <p:nvPr/>
        </p:nvSpPr>
        <p:spPr>
          <a:xfrm>
            <a:off x="6134167" y="60611"/>
            <a:ext cx="948703" cy="22615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Cabin"/>
                <a:ea typeface="Cabin"/>
                <a:cs typeface="Cabin"/>
                <a:sym typeface="Cabin"/>
              </a:rPr>
              <a:t>Future work</a:t>
            </a:r>
            <a:endParaRPr sz="1100"/>
          </a:p>
        </p:txBody>
      </p:sp>
      <p:sp>
        <p:nvSpPr>
          <p:cNvPr id="177" name="Google Shape;177;p21"/>
          <p:cNvSpPr/>
          <p:nvPr/>
        </p:nvSpPr>
        <p:spPr>
          <a:xfrm>
            <a:off x="3800876" y="70469"/>
            <a:ext cx="1045294"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Modeling</a:t>
            </a:r>
            <a:endParaRPr sz="1100"/>
          </a:p>
        </p:txBody>
      </p:sp>
      <p:sp>
        <p:nvSpPr>
          <p:cNvPr id="178" name="Google Shape;178;p21"/>
          <p:cNvSpPr/>
          <p:nvPr/>
        </p:nvSpPr>
        <p:spPr>
          <a:xfrm>
            <a:off x="116459" y="70469"/>
            <a:ext cx="1379686"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Executive Summary</a:t>
            </a:r>
            <a:endParaRPr sz="1100"/>
          </a:p>
        </p:txBody>
      </p:sp>
      <p:sp>
        <p:nvSpPr>
          <p:cNvPr id="179" name="Google Shape;179;p21"/>
          <p:cNvSpPr/>
          <p:nvPr/>
        </p:nvSpPr>
        <p:spPr>
          <a:xfrm>
            <a:off x="7125208" y="71513"/>
            <a:ext cx="11227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Lesson Learned </a:t>
            </a:r>
            <a:endParaRPr sz="1100"/>
          </a:p>
        </p:txBody>
      </p:sp>
      <p:sp>
        <p:nvSpPr>
          <p:cNvPr id="180" name="Google Shape;180;p21"/>
          <p:cNvSpPr/>
          <p:nvPr/>
        </p:nvSpPr>
        <p:spPr>
          <a:xfrm>
            <a:off x="8272464" y="70469"/>
            <a:ext cx="77912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Appendix</a:t>
            </a:r>
            <a:endParaRPr sz="11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Title and Content">
  <p:cSld name="15_Title and Content">
    <p:spTree>
      <p:nvGrpSpPr>
        <p:cNvPr id="181" name="Shape 181"/>
        <p:cNvGrpSpPr/>
        <p:nvPr/>
      </p:nvGrpSpPr>
      <p:grpSpPr>
        <a:xfrm>
          <a:off x="0" y="0"/>
          <a:ext cx="0" cy="0"/>
          <a:chOff x="0" y="0"/>
          <a:chExt cx="0" cy="0"/>
        </a:xfrm>
      </p:grpSpPr>
      <p:sp>
        <p:nvSpPr>
          <p:cNvPr id="182" name="Google Shape;182;p22"/>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3" name="Google Shape;183;p22"/>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184" name="Google Shape;184;p22"/>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185" name="Google Shape;185;p22"/>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186" name="Google Shape;186;p22"/>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22"/>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88" name="Google Shape;188;p22"/>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22"/>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cxnSp>
        <p:nvCxnSpPr>
          <p:cNvPr id="190" name="Google Shape;190;p22"/>
          <p:cNvCxnSpPr/>
          <p:nvPr/>
        </p:nvCxnSpPr>
        <p:spPr>
          <a:xfrm>
            <a:off x="330214" y="349720"/>
            <a:ext cx="8477317" cy="0"/>
          </a:xfrm>
          <a:prstGeom prst="straightConnector1">
            <a:avLst/>
          </a:prstGeom>
          <a:noFill/>
          <a:ln cap="rnd" cmpd="sng" w="22225">
            <a:solidFill>
              <a:schemeClr val="accent1"/>
            </a:solidFill>
            <a:prstDash val="solid"/>
            <a:round/>
            <a:headEnd len="sm" w="sm" type="none"/>
            <a:tailEnd len="sm" w="sm" type="none"/>
          </a:ln>
        </p:spPr>
      </p:cxnSp>
      <p:sp>
        <p:nvSpPr>
          <p:cNvPr id="191" name="Google Shape;191;p22"/>
          <p:cNvSpPr/>
          <p:nvPr/>
        </p:nvSpPr>
        <p:spPr>
          <a:xfrm>
            <a:off x="1538482" y="70469"/>
            <a:ext cx="104529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cases</a:t>
            </a:r>
            <a:endParaRPr sz="1100"/>
          </a:p>
        </p:txBody>
      </p:sp>
      <p:sp>
        <p:nvSpPr>
          <p:cNvPr id="192" name="Google Shape;192;p22"/>
          <p:cNvSpPr/>
          <p:nvPr/>
        </p:nvSpPr>
        <p:spPr>
          <a:xfrm>
            <a:off x="2618994" y="70469"/>
            <a:ext cx="11395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Processing</a:t>
            </a:r>
            <a:endParaRPr sz="1100"/>
          </a:p>
        </p:txBody>
      </p:sp>
      <p:sp>
        <p:nvSpPr>
          <p:cNvPr id="193" name="Google Shape;193;p22"/>
          <p:cNvSpPr/>
          <p:nvPr/>
        </p:nvSpPr>
        <p:spPr>
          <a:xfrm>
            <a:off x="4886989" y="73963"/>
            <a:ext cx="1204842"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Analysis</a:t>
            </a:r>
            <a:endParaRPr sz="1100"/>
          </a:p>
        </p:txBody>
      </p:sp>
      <p:sp>
        <p:nvSpPr>
          <p:cNvPr id="194" name="Google Shape;194;p22"/>
          <p:cNvSpPr/>
          <p:nvPr/>
        </p:nvSpPr>
        <p:spPr>
          <a:xfrm>
            <a:off x="6134167" y="60611"/>
            <a:ext cx="948703" cy="22615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Future work</a:t>
            </a:r>
            <a:endParaRPr sz="1100"/>
          </a:p>
        </p:txBody>
      </p:sp>
      <p:sp>
        <p:nvSpPr>
          <p:cNvPr id="195" name="Google Shape;195;p22"/>
          <p:cNvSpPr/>
          <p:nvPr/>
        </p:nvSpPr>
        <p:spPr>
          <a:xfrm>
            <a:off x="3800876" y="70469"/>
            <a:ext cx="1045294"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Modeling</a:t>
            </a:r>
            <a:endParaRPr sz="1100"/>
          </a:p>
        </p:txBody>
      </p:sp>
      <p:sp>
        <p:nvSpPr>
          <p:cNvPr id="196" name="Google Shape;196;p22"/>
          <p:cNvSpPr/>
          <p:nvPr/>
        </p:nvSpPr>
        <p:spPr>
          <a:xfrm>
            <a:off x="116459" y="70469"/>
            <a:ext cx="1379686"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Executive Summary</a:t>
            </a:r>
            <a:endParaRPr sz="1100"/>
          </a:p>
        </p:txBody>
      </p:sp>
      <p:sp>
        <p:nvSpPr>
          <p:cNvPr id="197" name="Google Shape;197;p22"/>
          <p:cNvSpPr/>
          <p:nvPr/>
        </p:nvSpPr>
        <p:spPr>
          <a:xfrm>
            <a:off x="7125208" y="71513"/>
            <a:ext cx="11227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Cabin"/>
                <a:ea typeface="Cabin"/>
                <a:cs typeface="Cabin"/>
                <a:sym typeface="Cabin"/>
              </a:rPr>
              <a:t>Lesson Learned </a:t>
            </a:r>
            <a:endParaRPr sz="1100"/>
          </a:p>
        </p:txBody>
      </p:sp>
      <p:sp>
        <p:nvSpPr>
          <p:cNvPr id="198" name="Google Shape;198;p22"/>
          <p:cNvSpPr/>
          <p:nvPr/>
        </p:nvSpPr>
        <p:spPr>
          <a:xfrm>
            <a:off x="8272464" y="70469"/>
            <a:ext cx="77912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Appendix</a:t>
            </a:r>
            <a:endParaRPr sz="11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Title and Content">
  <p:cSld name="16_Title and Content">
    <p:spTree>
      <p:nvGrpSpPr>
        <p:cNvPr id="199" name="Shape 199"/>
        <p:cNvGrpSpPr/>
        <p:nvPr/>
      </p:nvGrpSpPr>
      <p:grpSpPr>
        <a:xfrm>
          <a:off x="0" y="0"/>
          <a:ext cx="0" cy="0"/>
          <a:chOff x="0" y="0"/>
          <a:chExt cx="0" cy="0"/>
        </a:xfrm>
      </p:grpSpPr>
      <p:sp>
        <p:nvSpPr>
          <p:cNvPr id="200" name="Google Shape;200;p23"/>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01" name="Google Shape;201;p23"/>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202" name="Google Shape;202;p23"/>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203" name="Google Shape;203;p23"/>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204" name="Google Shape;204;p23"/>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5" name="Google Shape;205;p23"/>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206" name="Google Shape;206;p23"/>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7" name="Google Shape;207;p23"/>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cxnSp>
        <p:nvCxnSpPr>
          <p:cNvPr id="208" name="Google Shape;208;p23"/>
          <p:cNvCxnSpPr/>
          <p:nvPr/>
        </p:nvCxnSpPr>
        <p:spPr>
          <a:xfrm>
            <a:off x="330214" y="349720"/>
            <a:ext cx="8477317" cy="0"/>
          </a:xfrm>
          <a:prstGeom prst="straightConnector1">
            <a:avLst/>
          </a:prstGeom>
          <a:noFill/>
          <a:ln cap="rnd" cmpd="sng" w="22225">
            <a:solidFill>
              <a:schemeClr val="accent1"/>
            </a:solidFill>
            <a:prstDash val="solid"/>
            <a:round/>
            <a:headEnd len="sm" w="sm" type="none"/>
            <a:tailEnd len="sm" w="sm" type="none"/>
          </a:ln>
        </p:spPr>
      </p:cxnSp>
      <p:sp>
        <p:nvSpPr>
          <p:cNvPr id="209" name="Google Shape;209;p23"/>
          <p:cNvSpPr/>
          <p:nvPr/>
        </p:nvSpPr>
        <p:spPr>
          <a:xfrm>
            <a:off x="1538482" y="70469"/>
            <a:ext cx="104529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cases</a:t>
            </a:r>
            <a:endParaRPr sz="1100"/>
          </a:p>
        </p:txBody>
      </p:sp>
      <p:sp>
        <p:nvSpPr>
          <p:cNvPr id="210" name="Google Shape;210;p23"/>
          <p:cNvSpPr/>
          <p:nvPr/>
        </p:nvSpPr>
        <p:spPr>
          <a:xfrm>
            <a:off x="2618994" y="70469"/>
            <a:ext cx="11395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Processing</a:t>
            </a:r>
            <a:endParaRPr sz="1100"/>
          </a:p>
        </p:txBody>
      </p:sp>
      <p:sp>
        <p:nvSpPr>
          <p:cNvPr id="211" name="Google Shape;211;p23"/>
          <p:cNvSpPr/>
          <p:nvPr/>
        </p:nvSpPr>
        <p:spPr>
          <a:xfrm>
            <a:off x="4886989" y="73963"/>
            <a:ext cx="1204842"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Business Analysis</a:t>
            </a:r>
            <a:endParaRPr sz="1100"/>
          </a:p>
        </p:txBody>
      </p:sp>
      <p:sp>
        <p:nvSpPr>
          <p:cNvPr id="212" name="Google Shape;212;p23"/>
          <p:cNvSpPr/>
          <p:nvPr/>
        </p:nvSpPr>
        <p:spPr>
          <a:xfrm>
            <a:off x="6134167" y="60611"/>
            <a:ext cx="948703" cy="22615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Future work</a:t>
            </a:r>
            <a:endParaRPr sz="1100"/>
          </a:p>
        </p:txBody>
      </p:sp>
      <p:sp>
        <p:nvSpPr>
          <p:cNvPr id="213" name="Google Shape;213;p23"/>
          <p:cNvSpPr/>
          <p:nvPr/>
        </p:nvSpPr>
        <p:spPr>
          <a:xfrm>
            <a:off x="3800876" y="70469"/>
            <a:ext cx="1045294"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Data Modeling</a:t>
            </a:r>
            <a:endParaRPr sz="1100"/>
          </a:p>
        </p:txBody>
      </p:sp>
      <p:sp>
        <p:nvSpPr>
          <p:cNvPr id="214" name="Google Shape;214;p23"/>
          <p:cNvSpPr/>
          <p:nvPr/>
        </p:nvSpPr>
        <p:spPr>
          <a:xfrm>
            <a:off x="116459" y="70469"/>
            <a:ext cx="1379686"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Executive Summary</a:t>
            </a:r>
            <a:endParaRPr sz="1100"/>
          </a:p>
        </p:txBody>
      </p:sp>
      <p:sp>
        <p:nvSpPr>
          <p:cNvPr id="215" name="Google Shape;215;p23"/>
          <p:cNvSpPr/>
          <p:nvPr/>
        </p:nvSpPr>
        <p:spPr>
          <a:xfrm>
            <a:off x="7125208" y="71513"/>
            <a:ext cx="1122745"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Lesson Learned </a:t>
            </a:r>
            <a:endParaRPr sz="1100"/>
          </a:p>
        </p:txBody>
      </p:sp>
      <p:sp>
        <p:nvSpPr>
          <p:cNvPr id="216" name="Google Shape;216;p23"/>
          <p:cNvSpPr/>
          <p:nvPr/>
        </p:nvSpPr>
        <p:spPr>
          <a:xfrm>
            <a:off x="8272464" y="70469"/>
            <a:ext cx="779123"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Cabin"/>
                <a:ea typeface="Cabin"/>
                <a:cs typeface="Cabin"/>
                <a:sym typeface="Cabin"/>
              </a:rPr>
              <a:t>Appendix</a:t>
            </a:r>
            <a:endParaRPr sz="11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17" name="Shape 217"/>
        <p:cNvGrpSpPr/>
        <p:nvPr/>
      </p:nvGrpSpPr>
      <p:grpSpPr>
        <a:xfrm>
          <a:off x="0" y="0"/>
          <a:ext cx="0" cy="0"/>
          <a:chOff x="0" y="0"/>
          <a:chExt cx="0" cy="0"/>
        </a:xfrm>
      </p:grpSpPr>
      <p:sp>
        <p:nvSpPr>
          <p:cNvPr id="218" name="Google Shape;218;p24"/>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19" name="Google Shape;219;p24"/>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220" name="Google Shape;220;p24"/>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221" name="Google Shape;221;p24"/>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222" name="Google Shape;222;p24"/>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3" name="Google Shape;223;p24"/>
          <p:cNvSpPr txBox="1"/>
          <p:nvPr>
            <p:ph idx="1" type="body"/>
          </p:nvPr>
        </p:nvSpPr>
        <p:spPr>
          <a:xfrm>
            <a:off x="435894" y="89420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224" name="Google Shape;224;p24"/>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5" name="Google Shape;225;p24"/>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4"/>
          <p:cNvSpPr/>
          <p:nvPr/>
        </p:nvSpPr>
        <p:spPr>
          <a:xfrm>
            <a:off x="334900" y="46333"/>
            <a:ext cx="2777490"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227" name="Google Shape;227;p24"/>
          <p:cNvSpPr/>
          <p:nvPr/>
        </p:nvSpPr>
        <p:spPr>
          <a:xfrm>
            <a:off x="3182471" y="46332"/>
            <a:ext cx="2777490" cy="216298"/>
          </a:xfrm>
          <a:prstGeom prst="rect">
            <a:avLst/>
          </a:prstGeom>
          <a:solidFill>
            <a:srgbClr val="75140C">
              <a:alpha val="94901"/>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 name="Google Shape;228;p24"/>
          <p:cNvSpPr/>
          <p:nvPr/>
        </p:nvSpPr>
        <p:spPr>
          <a:xfrm>
            <a:off x="6030042" y="51607"/>
            <a:ext cx="2777490" cy="216298"/>
          </a:xfrm>
          <a:prstGeom prst="rect">
            <a:avLst/>
          </a:prstGeom>
          <a:solidFill>
            <a:srgbClr val="75140C">
              <a:alpha val="89803"/>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9" name="Google Shape;229;p24"/>
          <p:cNvCxnSpPr/>
          <p:nvPr/>
        </p:nvCxnSpPr>
        <p:spPr>
          <a:xfrm>
            <a:off x="330214" y="366823"/>
            <a:ext cx="8477317" cy="0"/>
          </a:xfrm>
          <a:prstGeom prst="straightConnector1">
            <a:avLst/>
          </a:prstGeom>
          <a:noFill/>
          <a:ln cap="rnd" cmpd="sng" w="22225">
            <a:solidFill>
              <a:schemeClr val="accent1"/>
            </a:solidFill>
            <a:prstDash val="solid"/>
            <a:round/>
            <a:headEnd len="sm" w="sm" type="none"/>
            <a:tailEnd len="sm" w="sm" type="none"/>
          </a:ln>
        </p:spPr>
      </p:cxnSp>
      <p:sp>
        <p:nvSpPr>
          <p:cNvPr id="230" name="Google Shape;230;p24"/>
          <p:cNvSpPr txBox="1"/>
          <p:nvPr/>
        </p:nvSpPr>
        <p:spPr>
          <a:xfrm>
            <a:off x="330214" y="13739"/>
            <a:ext cx="2782176"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Executive summary</a:t>
            </a:r>
            <a:endParaRPr sz="1100"/>
          </a:p>
        </p:txBody>
      </p:sp>
      <p:sp>
        <p:nvSpPr>
          <p:cNvPr id="231" name="Google Shape;231;p24"/>
          <p:cNvSpPr/>
          <p:nvPr/>
        </p:nvSpPr>
        <p:spPr>
          <a:xfrm>
            <a:off x="3182471" y="13739"/>
            <a:ext cx="277749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Business use case</a:t>
            </a:r>
            <a:endParaRPr sz="1100"/>
          </a:p>
        </p:txBody>
      </p:sp>
      <p:sp>
        <p:nvSpPr>
          <p:cNvPr id="232" name="Google Shape;232;p24"/>
          <p:cNvSpPr/>
          <p:nvPr/>
        </p:nvSpPr>
        <p:spPr>
          <a:xfrm>
            <a:off x="6030042" y="16634"/>
            <a:ext cx="277749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Data &amp; tools</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233" name="Shape 233"/>
        <p:cNvGrpSpPr/>
        <p:nvPr/>
      </p:nvGrpSpPr>
      <p:grpSpPr>
        <a:xfrm>
          <a:off x="0" y="0"/>
          <a:ext cx="0" cy="0"/>
          <a:chOff x="0" y="0"/>
          <a:chExt cx="0" cy="0"/>
        </a:xfrm>
      </p:grpSpPr>
      <p:sp>
        <p:nvSpPr>
          <p:cNvPr id="234" name="Google Shape;234;p25"/>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5" name="Google Shape;235;p25"/>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236" name="Google Shape;236;p25"/>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237" name="Google Shape;237;p25"/>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238" name="Google Shape;238;p25"/>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9" name="Google Shape;239;p25"/>
          <p:cNvSpPr txBox="1"/>
          <p:nvPr>
            <p:ph idx="1" type="body"/>
          </p:nvPr>
        </p:nvSpPr>
        <p:spPr>
          <a:xfrm>
            <a:off x="435894" y="89420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240" name="Google Shape;240;p25"/>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1" name="Google Shape;241;p25"/>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25"/>
          <p:cNvSpPr/>
          <p:nvPr/>
        </p:nvSpPr>
        <p:spPr>
          <a:xfrm>
            <a:off x="334900" y="46333"/>
            <a:ext cx="2777490" cy="216298"/>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 name="Google Shape;243;p25"/>
          <p:cNvSpPr/>
          <p:nvPr/>
        </p:nvSpPr>
        <p:spPr>
          <a:xfrm>
            <a:off x="3182471" y="46332"/>
            <a:ext cx="2777490" cy="216298"/>
          </a:xfrm>
          <a:prstGeom prst="rect">
            <a:avLst/>
          </a:prstGeom>
          <a:solidFill>
            <a:srgbClr val="75140C">
              <a:alpha val="94901"/>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 name="Google Shape;244;p25"/>
          <p:cNvSpPr/>
          <p:nvPr/>
        </p:nvSpPr>
        <p:spPr>
          <a:xfrm>
            <a:off x="6030042" y="51607"/>
            <a:ext cx="2777490" cy="216298"/>
          </a:xfrm>
          <a:prstGeom prst="rect">
            <a:avLst/>
          </a:prstGeom>
          <a:solidFill>
            <a:srgbClr val="75140C">
              <a:alpha val="89803"/>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5" name="Google Shape;245;p25"/>
          <p:cNvCxnSpPr/>
          <p:nvPr/>
        </p:nvCxnSpPr>
        <p:spPr>
          <a:xfrm>
            <a:off x="330214" y="366823"/>
            <a:ext cx="8477317" cy="0"/>
          </a:xfrm>
          <a:prstGeom prst="straightConnector1">
            <a:avLst/>
          </a:prstGeom>
          <a:noFill/>
          <a:ln cap="rnd" cmpd="sng" w="22225">
            <a:solidFill>
              <a:schemeClr val="accent1"/>
            </a:solidFill>
            <a:prstDash val="solid"/>
            <a:round/>
            <a:headEnd len="sm" w="sm" type="none"/>
            <a:tailEnd len="sm" w="sm" type="none"/>
          </a:ln>
        </p:spPr>
      </p:cxnSp>
      <p:sp>
        <p:nvSpPr>
          <p:cNvPr id="246" name="Google Shape;246;p25"/>
          <p:cNvSpPr txBox="1"/>
          <p:nvPr/>
        </p:nvSpPr>
        <p:spPr>
          <a:xfrm>
            <a:off x="330214" y="13739"/>
            <a:ext cx="2782176"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Executive summary</a:t>
            </a:r>
            <a:endParaRPr sz="1100"/>
          </a:p>
        </p:txBody>
      </p:sp>
      <p:sp>
        <p:nvSpPr>
          <p:cNvPr id="247" name="Google Shape;247;p25"/>
          <p:cNvSpPr/>
          <p:nvPr/>
        </p:nvSpPr>
        <p:spPr>
          <a:xfrm>
            <a:off x="3182471" y="13739"/>
            <a:ext cx="277749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Business use case</a:t>
            </a:r>
            <a:endParaRPr sz="1100"/>
          </a:p>
        </p:txBody>
      </p:sp>
      <p:sp>
        <p:nvSpPr>
          <p:cNvPr id="248" name="Google Shape;248;p25"/>
          <p:cNvSpPr/>
          <p:nvPr/>
        </p:nvSpPr>
        <p:spPr>
          <a:xfrm>
            <a:off x="6030042" y="16634"/>
            <a:ext cx="277749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Data &amp; tools</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249" name="Shape 249"/>
        <p:cNvGrpSpPr/>
        <p:nvPr/>
      </p:nvGrpSpPr>
      <p:grpSpPr>
        <a:xfrm>
          <a:off x="0" y="0"/>
          <a:ext cx="0" cy="0"/>
          <a:chOff x="0" y="0"/>
          <a:chExt cx="0" cy="0"/>
        </a:xfrm>
      </p:grpSpPr>
      <p:sp>
        <p:nvSpPr>
          <p:cNvPr id="250" name="Google Shape;250;p26"/>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51" name="Google Shape;251;p26"/>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252" name="Google Shape;252;p26"/>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sp>
        <p:nvSpPr>
          <p:cNvPr id="253" name="Google Shape;253;p26"/>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4" name="Google Shape;254;p26"/>
          <p:cNvSpPr txBox="1"/>
          <p:nvPr>
            <p:ph idx="1" type="body"/>
          </p:nvPr>
        </p:nvSpPr>
        <p:spPr>
          <a:xfrm>
            <a:off x="435894" y="89420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255" name="Google Shape;255;p26"/>
          <p:cNvSpPr txBox="1"/>
          <p:nvPr>
            <p:ph idx="10" type="dt"/>
          </p:nvPr>
        </p:nvSpPr>
        <p:spPr>
          <a:xfrm>
            <a:off x="5704463" y="4708263"/>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6" name="Google Shape;256;p26"/>
          <p:cNvSpPr txBox="1"/>
          <p:nvPr>
            <p:ph idx="12" type="sldNum"/>
          </p:nvPr>
        </p:nvSpPr>
        <p:spPr>
          <a:xfrm>
            <a:off x="7918725" y="4708263"/>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26"/>
          <p:cNvSpPr/>
          <p:nvPr/>
        </p:nvSpPr>
        <p:spPr>
          <a:xfrm>
            <a:off x="334900" y="46333"/>
            <a:ext cx="2777490" cy="216298"/>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58" name="Google Shape;258;p26"/>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259" name="Google Shape;259;p26"/>
          <p:cNvSpPr/>
          <p:nvPr/>
        </p:nvSpPr>
        <p:spPr>
          <a:xfrm>
            <a:off x="3182471" y="46332"/>
            <a:ext cx="2777490" cy="216298"/>
          </a:xfrm>
          <a:prstGeom prst="rect">
            <a:avLst/>
          </a:prstGeom>
          <a:solidFill>
            <a:srgbClr val="75140C">
              <a:alpha val="94901"/>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 name="Google Shape;260;p26"/>
          <p:cNvSpPr/>
          <p:nvPr/>
        </p:nvSpPr>
        <p:spPr>
          <a:xfrm>
            <a:off x="6030042" y="51607"/>
            <a:ext cx="2777490" cy="216298"/>
          </a:xfrm>
          <a:prstGeom prst="rect">
            <a:avLst/>
          </a:prstGeom>
          <a:solidFill>
            <a:srgbClr val="75140C">
              <a:alpha val="89803"/>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61" name="Google Shape;261;p26"/>
          <p:cNvCxnSpPr/>
          <p:nvPr/>
        </p:nvCxnSpPr>
        <p:spPr>
          <a:xfrm>
            <a:off x="330214" y="366823"/>
            <a:ext cx="8477317" cy="0"/>
          </a:xfrm>
          <a:prstGeom prst="straightConnector1">
            <a:avLst/>
          </a:prstGeom>
          <a:noFill/>
          <a:ln cap="rnd" cmpd="sng" w="22225">
            <a:solidFill>
              <a:schemeClr val="accent1"/>
            </a:solidFill>
            <a:prstDash val="solid"/>
            <a:round/>
            <a:headEnd len="sm" w="sm" type="none"/>
            <a:tailEnd len="sm" w="sm" type="none"/>
          </a:ln>
        </p:spPr>
      </p:cxnSp>
      <p:sp>
        <p:nvSpPr>
          <p:cNvPr id="262" name="Google Shape;262;p26"/>
          <p:cNvSpPr txBox="1"/>
          <p:nvPr/>
        </p:nvSpPr>
        <p:spPr>
          <a:xfrm>
            <a:off x="330214" y="13739"/>
            <a:ext cx="2782176"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Executive summary</a:t>
            </a:r>
            <a:endParaRPr sz="1100"/>
          </a:p>
        </p:txBody>
      </p:sp>
      <p:sp>
        <p:nvSpPr>
          <p:cNvPr id="263" name="Google Shape;263;p26"/>
          <p:cNvSpPr/>
          <p:nvPr/>
        </p:nvSpPr>
        <p:spPr>
          <a:xfrm>
            <a:off x="3182471" y="13739"/>
            <a:ext cx="277749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Business use case</a:t>
            </a:r>
            <a:endParaRPr sz="1100"/>
          </a:p>
        </p:txBody>
      </p:sp>
      <p:sp>
        <p:nvSpPr>
          <p:cNvPr id="264" name="Google Shape;264;p26"/>
          <p:cNvSpPr/>
          <p:nvPr/>
        </p:nvSpPr>
        <p:spPr>
          <a:xfrm>
            <a:off x="6030042" y="16634"/>
            <a:ext cx="277749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Data &amp; tools</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nd Content">
  <p:cSld name="4_Title and Content">
    <p:spTree>
      <p:nvGrpSpPr>
        <p:cNvPr id="265" name="Shape 265"/>
        <p:cNvGrpSpPr/>
        <p:nvPr/>
      </p:nvGrpSpPr>
      <p:grpSpPr>
        <a:xfrm>
          <a:off x="0" y="0"/>
          <a:ext cx="0" cy="0"/>
          <a:chOff x="0" y="0"/>
          <a:chExt cx="0" cy="0"/>
        </a:xfrm>
      </p:grpSpPr>
      <p:sp>
        <p:nvSpPr>
          <p:cNvPr id="266" name="Google Shape;266;p27"/>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67" name="Google Shape;267;p27"/>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268" name="Google Shape;268;p27"/>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269" name="Google Shape;269;p27"/>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270" name="Google Shape;270;p27"/>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1" name="Google Shape;271;p27"/>
          <p:cNvSpPr txBox="1"/>
          <p:nvPr>
            <p:ph idx="1" type="body"/>
          </p:nvPr>
        </p:nvSpPr>
        <p:spPr>
          <a:xfrm>
            <a:off x="435894" y="89420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272" name="Google Shape;272;p27"/>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3" name="Google Shape;273;p27"/>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27"/>
          <p:cNvSpPr/>
          <p:nvPr/>
        </p:nvSpPr>
        <p:spPr>
          <a:xfrm>
            <a:off x="124483" y="46333"/>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cxnSp>
        <p:nvCxnSpPr>
          <p:cNvPr id="275" name="Google Shape;275;p27"/>
          <p:cNvCxnSpPr/>
          <p:nvPr/>
        </p:nvCxnSpPr>
        <p:spPr>
          <a:xfrm>
            <a:off x="236695" y="366823"/>
            <a:ext cx="8477317" cy="0"/>
          </a:xfrm>
          <a:prstGeom prst="straightConnector1">
            <a:avLst/>
          </a:prstGeom>
          <a:noFill/>
          <a:ln cap="rnd" cmpd="sng" w="22225">
            <a:solidFill>
              <a:schemeClr val="accent1"/>
            </a:solidFill>
            <a:prstDash val="solid"/>
            <a:round/>
            <a:headEnd len="sm" w="sm" type="none"/>
            <a:tailEnd len="sm" w="sm" type="none"/>
          </a:ln>
        </p:spPr>
      </p:cxnSp>
      <p:sp>
        <p:nvSpPr>
          <p:cNvPr id="276" name="Google Shape;276;p27"/>
          <p:cNvSpPr txBox="1"/>
          <p:nvPr/>
        </p:nvSpPr>
        <p:spPr>
          <a:xfrm>
            <a:off x="158763" y="13739"/>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Executive summary</a:t>
            </a:r>
            <a:endParaRPr sz="1100"/>
          </a:p>
        </p:txBody>
      </p:sp>
      <p:sp>
        <p:nvSpPr>
          <p:cNvPr id="277" name="Google Shape;277;p27"/>
          <p:cNvSpPr/>
          <p:nvPr/>
        </p:nvSpPr>
        <p:spPr>
          <a:xfrm>
            <a:off x="1938013"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278" name="Google Shape;278;p27"/>
          <p:cNvSpPr/>
          <p:nvPr/>
        </p:nvSpPr>
        <p:spPr>
          <a:xfrm>
            <a:off x="3753611" y="440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279" name="Google Shape;279;p27"/>
          <p:cNvSpPr/>
          <p:nvPr/>
        </p:nvSpPr>
        <p:spPr>
          <a:xfrm>
            <a:off x="5567141"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280" name="Google Shape;280;p27"/>
          <p:cNvSpPr/>
          <p:nvPr/>
        </p:nvSpPr>
        <p:spPr>
          <a:xfrm>
            <a:off x="7384833" y="64125"/>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281" name="Google Shape;281;p27"/>
          <p:cNvSpPr txBox="1"/>
          <p:nvPr/>
        </p:nvSpPr>
        <p:spPr>
          <a:xfrm>
            <a:off x="1979405" y="10038"/>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Business Use Cases</a:t>
            </a:r>
            <a:endParaRPr sz="1100"/>
          </a:p>
        </p:txBody>
      </p:sp>
      <p:sp>
        <p:nvSpPr>
          <p:cNvPr id="282" name="Google Shape;282;p27"/>
          <p:cNvSpPr txBox="1"/>
          <p:nvPr/>
        </p:nvSpPr>
        <p:spPr>
          <a:xfrm>
            <a:off x="3751543" y="3424"/>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Data &amp; Tools</a:t>
            </a:r>
            <a:endParaRPr sz="1100"/>
          </a:p>
        </p:txBody>
      </p:sp>
      <p:sp>
        <p:nvSpPr>
          <p:cNvPr id="283" name="Google Shape;283;p27"/>
          <p:cNvSpPr txBox="1"/>
          <p:nvPr/>
        </p:nvSpPr>
        <p:spPr>
          <a:xfrm>
            <a:off x="5572185" y="20065"/>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Data Processing</a:t>
            </a:r>
            <a:endParaRPr sz="1100"/>
          </a:p>
        </p:txBody>
      </p:sp>
      <p:sp>
        <p:nvSpPr>
          <p:cNvPr id="284" name="Google Shape;284;p27"/>
          <p:cNvSpPr txBox="1"/>
          <p:nvPr/>
        </p:nvSpPr>
        <p:spPr>
          <a:xfrm>
            <a:off x="7395827" y="17973"/>
            <a:ext cx="1659133"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Design Consideration</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and Content">
  <p:cSld name="5_Title and Content">
    <p:spTree>
      <p:nvGrpSpPr>
        <p:cNvPr id="285" name="Shape 285"/>
        <p:cNvGrpSpPr/>
        <p:nvPr/>
      </p:nvGrpSpPr>
      <p:grpSpPr>
        <a:xfrm>
          <a:off x="0" y="0"/>
          <a:ext cx="0" cy="0"/>
          <a:chOff x="0" y="0"/>
          <a:chExt cx="0" cy="0"/>
        </a:xfrm>
      </p:grpSpPr>
      <p:sp>
        <p:nvSpPr>
          <p:cNvPr id="286" name="Google Shape;286;p28"/>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87" name="Google Shape;287;p28"/>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288" name="Google Shape;288;p28"/>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289" name="Google Shape;289;p28"/>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290" name="Google Shape;290;p28"/>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1" name="Google Shape;291;p28"/>
          <p:cNvSpPr txBox="1"/>
          <p:nvPr>
            <p:ph idx="1" type="body"/>
          </p:nvPr>
        </p:nvSpPr>
        <p:spPr>
          <a:xfrm>
            <a:off x="435894" y="89420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292" name="Google Shape;292;p28"/>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3" name="Google Shape;293;p28"/>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28"/>
          <p:cNvSpPr/>
          <p:nvPr/>
        </p:nvSpPr>
        <p:spPr>
          <a:xfrm>
            <a:off x="124483" y="46333"/>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cxnSp>
        <p:nvCxnSpPr>
          <p:cNvPr id="295" name="Google Shape;295;p28"/>
          <p:cNvCxnSpPr/>
          <p:nvPr/>
        </p:nvCxnSpPr>
        <p:spPr>
          <a:xfrm>
            <a:off x="236695" y="366823"/>
            <a:ext cx="8477317" cy="0"/>
          </a:xfrm>
          <a:prstGeom prst="straightConnector1">
            <a:avLst/>
          </a:prstGeom>
          <a:noFill/>
          <a:ln cap="rnd" cmpd="sng" w="22225">
            <a:solidFill>
              <a:schemeClr val="accent1"/>
            </a:solidFill>
            <a:prstDash val="solid"/>
            <a:round/>
            <a:headEnd len="sm" w="sm" type="none"/>
            <a:tailEnd len="sm" w="sm" type="none"/>
          </a:ln>
        </p:spPr>
      </p:cxnSp>
      <p:sp>
        <p:nvSpPr>
          <p:cNvPr id="296" name="Google Shape;296;p28"/>
          <p:cNvSpPr txBox="1"/>
          <p:nvPr/>
        </p:nvSpPr>
        <p:spPr>
          <a:xfrm>
            <a:off x="158763" y="13739"/>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Executive summary</a:t>
            </a:r>
            <a:endParaRPr sz="1100"/>
          </a:p>
        </p:txBody>
      </p:sp>
      <p:sp>
        <p:nvSpPr>
          <p:cNvPr id="297" name="Google Shape;297;p28"/>
          <p:cNvSpPr/>
          <p:nvPr/>
        </p:nvSpPr>
        <p:spPr>
          <a:xfrm>
            <a:off x="1938013"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298" name="Google Shape;298;p28"/>
          <p:cNvSpPr/>
          <p:nvPr/>
        </p:nvSpPr>
        <p:spPr>
          <a:xfrm>
            <a:off x="3753611" y="440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299" name="Google Shape;299;p28"/>
          <p:cNvSpPr/>
          <p:nvPr/>
        </p:nvSpPr>
        <p:spPr>
          <a:xfrm>
            <a:off x="5567141"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00" name="Google Shape;300;p28"/>
          <p:cNvSpPr/>
          <p:nvPr/>
        </p:nvSpPr>
        <p:spPr>
          <a:xfrm>
            <a:off x="7384833" y="64125"/>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01" name="Google Shape;301;p28"/>
          <p:cNvSpPr txBox="1"/>
          <p:nvPr/>
        </p:nvSpPr>
        <p:spPr>
          <a:xfrm>
            <a:off x="1979405" y="10038"/>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Business Use Cases</a:t>
            </a:r>
            <a:endParaRPr sz="1100"/>
          </a:p>
        </p:txBody>
      </p:sp>
      <p:sp>
        <p:nvSpPr>
          <p:cNvPr id="302" name="Google Shape;302;p28"/>
          <p:cNvSpPr txBox="1"/>
          <p:nvPr/>
        </p:nvSpPr>
        <p:spPr>
          <a:xfrm>
            <a:off x="3751543" y="3424"/>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Data &amp; Tools</a:t>
            </a:r>
            <a:endParaRPr sz="1100"/>
          </a:p>
        </p:txBody>
      </p:sp>
      <p:sp>
        <p:nvSpPr>
          <p:cNvPr id="303" name="Google Shape;303;p28"/>
          <p:cNvSpPr txBox="1"/>
          <p:nvPr/>
        </p:nvSpPr>
        <p:spPr>
          <a:xfrm>
            <a:off x="5572185" y="20065"/>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Data Processing</a:t>
            </a:r>
            <a:endParaRPr sz="1100"/>
          </a:p>
        </p:txBody>
      </p:sp>
      <p:sp>
        <p:nvSpPr>
          <p:cNvPr id="304" name="Google Shape;304;p28"/>
          <p:cNvSpPr txBox="1"/>
          <p:nvPr/>
        </p:nvSpPr>
        <p:spPr>
          <a:xfrm>
            <a:off x="7395827" y="17973"/>
            <a:ext cx="1659133"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Design Consideration</a:t>
            </a:r>
            <a:endParaRPr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and Content">
  <p:cSld name="6_Title and Content">
    <p:spTree>
      <p:nvGrpSpPr>
        <p:cNvPr id="305" name="Shape 305"/>
        <p:cNvGrpSpPr/>
        <p:nvPr/>
      </p:nvGrpSpPr>
      <p:grpSpPr>
        <a:xfrm>
          <a:off x="0" y="0"/>
          <a:ext cx="0" cy="0"/>
          <a:chOff x="0" y="0"/>
          <a:chExt cx="0" cy="0"/>
        </a:xfrm>
      </p:grpSpPr>
      <p:sp>
        <p:nvSpPr>
          <p:cNvPr id="306" name="Google Shape;306;p29"/>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07" name="Google Shape;307;p29"/>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308" name="Google Shape;308;p29"/>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309" name="Google Shape;309;p29"/>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310" name="Google Shape;310;p29"/>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1" name="Google Shape;311;p29"/>
          <p:cNvSpPr txBox="1"/>
          <p:nvPr>
            <p:ph idx="1" type="body"/>
          </p:nvPr>
        </p:nvSpPr>
        <p:spPr>
          <a:xfrm>
            <a:off x="435894" y="89420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312" name="Google Shape;312;p29"/>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3" name="Google Shape;313;p29"/>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314" name="Google Shape;314;p29"/>
          <p:cNvSpPr/>
          <p:nvPr/>
        </p:nvSpPr>
        <p:spPr>
          <a:xfrm>
            <a:off x="124483" y="46333"/>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cxnSp>
        <p:nvCxnSpPr>
          <p:cNvPr id="315" name="Google Shape;315;p29"/>
          <p:cNvCxnSpPr/>
          <p:nvPr/>
        </p:nvCxnSpPr>
        <p:spPr>
          <a:xfrm>
            <a:off x="236695" y="366823"/>
            <a:ext cx="8477317" cy="0"/>
          </a:xfrm>
          <a:prstGeom prst="straightConnector1">
            <a:avLst/>
          </a:prstGeom>
          <a:noFill/>
          <a:ln cap="rnd" cmpd="sng" w="22225">
            <a:solidFill>
              <a:schemeClr val="accent1"/>
            </a:solidFill>
            <a:prstDash val="solid"/>
            <a:round/>
            <a:headEnd len="sm" w="sm" type="none"/>
            <a:tailEnd len="sm" w="sm" type="none"/>
          </a:ln>
        </p:spPr>
      </p:cxnSp>
      <p:sp>
        <p:nvSpPr>
          <p:cNvPr id="316" name="Google Shape;316;p29"/>
          <p:cNvSpPr txBox="1"/>
          <p:nvPr/>
        </p:nvSpPr>
        <p:spPr>
          <a:xfrm>
            <a:off x="158763" y="13739"/>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Executive summary</a:t>
            </a:r>
            <a:endParaRPr sz="1100"/>
          </a:p>
        </p:txBody>
      </p:sp>
      <p:sp>
        <p:nvSpPr>
          <p:cNvPr id="317" name="Google Shape;317;p29"/>
          <p:cNvSpPr/>
          <p:nvPr/>
        </p:nvSpPr>
        <p:spPr>
          <a:xfrm>
            <a:off x="1938013"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18" name="Google Shape;318;p29"/>
          <p:cNvSpPr/>
          <p:nvPr/>
        </p:nvSpPr>
        <p:spPr>
          <a:xfrm>
            <a:off x="3753611" y="440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19" name="Google Shape;319;p29"/>
          <p:cNvSpPr/>
          <p:nvPr/>
        </p:nvSpPr>
        <p:spPr>
          <a:xfrm>
            <a:off x="5567141"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20" name="Google Shape;320;p29"/>
          <p:cNvSpPr/>
          <p:nvPr/>
        </p:nvSpPr>
        <p:spPr>
          <a:xfrm>
            <a:off x="7384833" y="64125"/>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21" name="Google Shape;321;p29"/>
          <p:cNvSpPr txBox="1"/>
          <p:nvPr/>
        </p:nvSpPr>
        <p:spPr>
          <a:xfrm>
            <a:off x="1979405" y="10038"/>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Business Use Cases</a:t>
            </a:r>
            <a:endParaRPr sz="1100"/>
          </a:p>
        </p:txBody>
      </p:sp>
      <p:sp>
        <p:nvSpPr>
          <p:cNvPr id="322" name="Google Shape;322;p29"/>
          <p:cNvSpPr txBox="1"/>
          <p:nvPr/>
        </p:nvSpPr>
        <p:spPr>
          <a:xfrm>
            <a:off x="3751543" y="3424"/>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Data &amp; Tools</a:t>
            </a:r>
            <a:endParaRPr sz="1100"/>
          </a:p>
        </p:txBody>
      </p:sp>
      <p:sp>
        <p:nvSpPr>
          <p:cNvPr id="323" name="Google Shape;323;p29"/>
          <p:cNvSpPr txBox="1"/>
          <p:nvPr/>
        </p:nvSpPr>
        <p:spPr>
          <a:xfrm>
            <a:off x="5572185" y="20065"/>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Data Processing</a:t>
            </a:r>
            <a:endParaRPr sz="1100"/>
          </a:p>
        </p:txBody>
      </p:sp>
      <p:sp>
        <p:nvSpPr>
          <p:cNvPr id="324" name="Google Shape;324;p29"/>
          <p:cNvSpPr txBox="1"/>
          <p:nvPr/>
        </p:nvSpPr>
        <p:spPr>
          <a:xfrm>
            <a:off x="7395827" y="17973"/>
            <a:ext cx="1659133"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Design Consideration</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and Content">
  <p:cSld name="7_Title and Content">
    <p:spTree>
      <p:nvGrpSpPr>
        <p:cNvPr id="325" name="Shape 325"/>
        <p:cNvGrpSpPr/>
        <p:nvPr/>
      </p:nvGrpSpPr>
      <p:grpSpPr>
        <a:xfrm>
          <a:off x="0" y="0"/>
          <a:ext cx="0" cy="0"/>
          <a:chOff x="0" y="0"/>
          <a:chExt cx="0" cy="0"/>
        </a:xfrm>
      </p:grpSpPr>
      <p:sp>
        <p:nvSpPr>
          <p:cNvPr id="326" name="Google Shape;326;p30"/>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27" name="Google Shape;327;p30"/>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328" name="Google Shape;328;p30"/>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329" name="Google Shape;329;p30"/>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330" name="Google Shape;330;p30"/>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1" name="Google Shape;331;p30"/>
          <p:cNvSpPr txBox="1"/>
          <p:nvPr>
            <p:ph idx="1" type="body"/>
          </p:nvPr>
        </p:nvSpPr>
        <p:spPr>
          <a:xfrm>
            <a:off x="435894" y="89420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332" name="Google Shape;332;p30"/>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3" name="Google Shape;333;p30"/>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30"/>
          <p:cNvSpPr/>
          <p:nvPr/>
        </p:nvSpPr>
        <p:spPr>
          <a:xfrm>
            <a:off x="124483" y="46333"/>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cxnSp>
        <p:nvCxnSpPr>
          <p:cNvPr id="335" name="Google Shape;335;p30"/>
          <p:cNvCxnSpPr/>
          <p:nvPr/>
        </p:nvCxnSpPr>
        <p:spPr>
          <a:xfrm>
            <a:off x="236695" y="366823"/>
            <a:ext cx="8477317" cy="0"/>
          </a:xfrm>
          <a:prstGeom prst="straightConnector1">
            <a:avLst/>
          </a:prstGeom>
          <a:noFill/>
          <a:ln cap="rnd" cmpd="sng" w="22225">
            <a:solidFill>
              <a:schemeClr val="accent1"/>
            </a:solidFill>
            <a:prstDash val="solid"/>
            <a:round/>
            <a:headEnd len="sm" w="sm" type="none"/>
            <a:tailEnd len="sm" w="sm" type="none"/>
          </a:ln>
        </p:spPr>
      </p:cxnSp>
      <p:sp>
        <p:nvSpPr>
          <p:cNvPr id="336" name="Google Shape;336;p30"/>
          <p:cNvSpPr txBox="1"/>
          <p:nvPr/>
        </p:nvSpPr>
        <p:spPr>
          <a:xfrm>
            <a:off x="158763" y="13739"/>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Executive summary</a:t>
            </a:r>
            <a:endParaRPr sz="1100"/>
          </a:p>
        </p:txBody>
      </p:sp>
      <p:sp>
        <p:nvSpPr>
          <p:cNvPr id="337" name="Google Shape;337;p30"/>
          <p:cNvSpPr/>
          <p:nvPr/>
        </p:nvSpPr>
        <p:spPr>
          <a:xfrm>
            <a:off x="1938013"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38" name="Google Shape;338;p30"/>
          <p:cNvSpPr/>
          <p:nvPr/>
        </p:nvSpPr>
        <p:spPr>
          <a:xfrm>
            <a:off x="3753611" y="440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39" name="Google Shape;339;p30"/>
          <p:cNvSpPr/>
          <p:nvPr/>
        </p:nvSpPr>
        <p:spPr>
          <a:xfrm>
            <a:off x="5567141"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40" name="Google Shape;340;p30"/>
          <p:cNvSpPr/>
          <p:nvPr/>
        </p:nvSpPr>
        <p:spPr>
          <a:xfrm>
            <a:off x="7384833" y="64125"/>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41" name="Google Shape;341;p30"/>
          <p:cNvSpPr txBox="1"/>
          <p:nvPr/>
        </p:nvSpPr>
        <p:spPr>
          <a:xfrm>
            <a:off x="1979405" y="10038"/>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Business Use Cases</a:t>
            </a:r>
            <a:endParaRPr sz="1100"/>
          </a:p>
        </p:txBody>
      </p:sp>
      <p:sp>
        <p:nvSpPr>
          <p:cNvPr id="342" name="Google Shape;342;p30"/>
          <p:cNvSpPr txBox="1"/>
          <p:nvPr/>
        </p:nvSpPr>
        <p:spPr>
          <a:xfrm>
            <a:off x="3751543" y="3424"/>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Data &amp; Tools</a:t>
            </a:r>
            <a:endParaRPr sz="1100"/>
          </a:p>
        </p:txBody>
      </p:sp>
      <p:sp>
        <p:nvSpPr>
          <p:cNvPr id="343" name="Google Shape;343;p30"/>
          <p:cNvSpPr txBox="1"/>
          <p:nvPr/>
        </p:nvSpPr>
        <p:spPr>
          <a:xfrm>
            <a:off x="5572185" y="20065"/>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Data Processing</a:t>
            </a:r>
            <a:endParaRPr sz="1100"/>
          </a:p>
        </p:txBody>
      </p:sp>
      <p:sp>
        <p:nvSpPr>
          <p:cNvPr id="344" name="Google Shape;344;p30"/>
          <p:cNvSpPr txBox="1"/>
          <p:nvPr/>
        </p:nvSpPr>
        <p:spPr>
          <a:xfrm>
            <a:off x="7395827" y="17973"/>
            <a:ext cx="1659133"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bin"/>
                <a:ea typeface="Cabin"/>
                <a:cs typeface="Cabin"/>
                <a:sym typeface="Cabin"/>
              </a:rPr>
              <a:t>Design Consideration</a:t>
            </a:r>
            <a:endParaRPr sz="1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and Content">
  <p:cSld name="9_Title and Content">
    <p:spTree>
      <p:nvGrpSpPr>
        <p:cNvPr id="345" name="Shape 345"/>
        <p:cNvGrpSpPr/>
        <p:nvPr/>
      </p:nvGrpSpPr>
      <p:grpSpPr>
        <a:xfrm>
          <a:off x="0" y="0"/>
          <a:ext cx="0" cy="0"/>
          <a:chOff x="0" y="0"/>
          <a:chExt cx="0" cy="0"/>
        </a:xfrm>
      </p:grpSpPr>
      <p:sp>
        <p:nvSpPr>
          <p:cNvPr id="346" name="Google Shape;346;p31"/>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47" name="Google Shape;347;p31"/>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348" name="Google Shape;348;p31"/>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349" name="Google Shape;349;p31"/>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
        <p:nvSpPr>
          <p:cNvPr id="350" name="Google Shape;350;p31"/>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1" name="Google Shape;351;p31"/>
          <p:cNvSpPr txBox="1"/>
          <p:nvPr>
            <p:ph idx="1" type="body"/>
          </p:nvPr>
        </p:nvSpPr>
        <p:spPr>
          <a:xfrm>
            <a:off x="435894" y="894207"/>
            <a:ext cx="8272211" cy="3273271"/>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352" name="Google Shape;352;p31"/>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3" name="Google Shape;353;p31"/>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354" name="Google Shape;354;p31"/>
          <p:cNvSpPr/>
          <p:nvPr/>
        </p:nvSpPr>
        <p:spPr>
          <a:xfrm>
            <a:off x="124483" y="46333"/>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cxnSp>
        <p:nvCxnSpPr>
          <p:cNvPr id="355" name="Google Shape;355;p31"/>
          <p:cNvCxnSpPr/>
          <p:nvPr/>
        </p:nvCxnSpPr>
        <p:spPr>
          <a:xfrm>
            <a:off x="236695" y="366823"/>
            <a:ext cx="8477317" cy="0"/>
          </a:xfrm>
          <a:prstGeom prst="straightConnector1">
            <a:avLst/>
          </a:prstGeom>
          <a:noFill/>
          <a:ln cap="rnd" cmpd="sng" w="22225">
            <a:solidFill>
              <a:schemeClr val="accent1"/>
            </a:solidFill>
            <a:prstDash val="solid"/>
            <a:round/>
            <a:headEnd len="sm" w="sm" type="none"/>
            <a:tailEnd len="sm" w="sm" type="none"/>
          </a:ln>
        </p:spPr>
      </p:cxnSp>
      <p:sp>
        <p:nvSpPr>
          <p:cNvPr id="356" name="Google Shape;356;p31"/>
          <p:cNvSpPr txBox="1"/>
          <p:nvPr/>
        </p:nvSpPr>
        <p:spPr>
          <a:xfrm>
            <a:off x="158763" y="13739"/>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Executive summary</a:t>
            </a:r>
            <a:endParaRPr sz="1100"/>
          </a:p>
        </p:txBody>
      </p:sp>
      <p:sp>
        <p:nvSpPr>
          <p:cNvPr id="357" name="Google Shape;357;p31"/>
          <p:cNvSpPr/>
          <p:nvPr/>
        </p:nvSpPr>
        <p:spPr>
          <a:xfrm>
            <a:off x="1938013"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58" name="Google Shape;358;p31"/>
          <p:cNvSpPr/>
          <p:nvPr/>
        </p:nvSpPr>
        <p:spPr>
          <a:xfrm>
            <a:off x="3753611" y="440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59" name="Google Shape;359;p31"/>
          <p:cNvSpPr/>
          <p:nvPr/>
        </p:nvSpPr>
        <p:spPr>
          <a:xfrm>
            <a:off x="5567141" y="51389"/>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60" name="Google Shape;360;p31"/>
          <p:cNvSpPr/>
          <p:nvPr/>
        </p:nvSpPr>
        <p:spPr>
          <a:xfrm>
            <a:off x="7384833" y="64125"/>
            <a:ext cx="1670127" cy="21629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bin"/>
              <a:ea typeface="Cabin"/>
              <a:cs typeface="Cabin"/>
              <a:sym typeface="Cabin"/>
            </a:endParaRPr>
          </a:p>
        </p:txBody>
      </p:sp>
      <p:sp>
        <p:nvSpPr>
          <p:cNvPr id="361" name="Google Shape;361;p31"/>
          <p:cNvSpPr txBox="1"/>
          <p:nvPr/>
        </p:nvSpPr>
        <p:spPr>
          <a:xfrm>
            <a:off x="1979405" y="10038"/>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Business Use Cases</a:t>
            </a:r>
            <a:endParaRPr sz="1100"/>
          </a:p>
        </p:txBody>
      </p:sp>
      <p:sp>
        <p:nvSpPr>
          <p:cNvPr id="362" name="Google Shape;362;p31"/>
          <p:cNvSpPr txBox="1"/>
          <p:nvPr/>
        </p:nvSpPr>
        <p:spPr>
          <a:xfrm>
            <a:off x="3751543" y="3424"/>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Data &amp; Tools</a:t>
            </a:r>
            <a:endParaRPr sz="1100"/>
          </a:p>
        </p:txBody>
      </p:sp>
      <p:sp>
        <p:nvSpPr>
          <p:cNvPr id="363" name="Google Shape;363;p31"/>
          <p:cNvSpPr txBox="1"/>
          <p:nvPr/>
        </p:nvSpPr>
        <p:spPr>
          <a:xfrm>
            <a:off x="5572185" y="20065"/>
            <a:ext cx="1589410"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Data Processing</a:t>
            </a:r>
            <a:endParaRPr sz="1100"/>
          </a:p>
        </p:txBody>
      </p:sp>
      <p:sp>
        <p:nvSpPr>
          <p:cNvPr id="364" name="Google Shape;364;p31"/>
          <p:cNvSpPr txBox="1"/>
          <p:nvPr/>
        </p:nvSpPr>
        <p:spPr>
          <a:xfrm>
            <a:off x="7395827" y="17973"/>
            <a:ext cx="1659133"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bin"/>
                <a:ea typeface="Cabin"/>
                <a:cs typeface="Cabin"/>
                <a:sym typeface="Cabin"/>
              </a:rPr>
              <a:t>Design Consideration</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5" name="Shape 365"/>
        <p:cNvGrpSpPr/>
        <p:nvPr/>
      </p:nvGrpSpPr>
      <p:grpSpPr>
        <a:xfrm>
          <a:off x="0" y="0"/>
          <a:ext cx="0" cy="0"/>
          <a:chOff x="0" y="0"/>
          <a:chExt cx="0" cy="0"/>
        </a:xfrm>
      </p:grpSpPr>
      <p:sp>
        <p:nvSpPr>
          <p:cNvPr id="366" name="Google Shape;366;p32"/>
          <p:cNvSpPr/>
          <p:nvPr/>
        </p:nvSpPr>
        <p:spPr>
          <a:xfrm>
            <a:off x="335863" y="3856480"/>
            <a:ext cx="8468145" cy="94412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 name="Google Shape;367;p32"/>
          <p:cNvSpPr txBox="1"/>
          <p:nvPr>
            <p:ph type="title"/>
          </p:nvPr>
        </p:nvSpPr>
        <p:spPr>
          <a:xfrm>
            <a:off x="435895" y="2282932"/>
            <a:ext cx="8272211" cy="1123130"/>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700"/>
              <a:buFont typeface="Cabin"/>
              <a:buNone/>
              <a:defRPr b="0" sz="2700" cap="none">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8" name="Google Shape;368;p32"/>
          <p:cNvSpPr txBox="1"/>
          <p:nvPr>
            <p:ph idx="1" type="body"/>
          </p:nvPr>
        </p:nvSpPr>
        <p:spPr>
          <a:xfrm>
            <a:off x="435894" y="3406063"/>
            <a:ext cx="8272211" cy="450417"/>
          </a:xfrm>
          <a:prstGeom prst="rect">
            <a:avLst/>
          </a:prstGeom>
          <a:noFill/>
          <a:ln>
            <a:noFill/>
          </a:ln>
        </p:spPr>
        <p:txBody>
          <a:bodyPr anchorCtr="0" anchor="t" bIns="34275" lIns="68575" spcFirstLastPara="1" rIns="68575" wrap="square" tIns="34275"/>
          <a:lstStyle>
            <a:lvl1pPr indent="-228600" lvl="0" marL="457200" algn="l">
              <a:spcBef>
                <a:spcPts val="300"/>
              </a:spcBef>
              <a:spcAft>
                <a:spcPts val="0"/>
              </a:spcAft>
              <a:buSzPts val="1200"/>
              <a:buNone/>
              <a:defRPr sz="1400" cap="none">
                <a:solidFill>
                  <a:schemeClr val="accent2"/>
                </a:solidFill>
              </a:defRPr>
            </a:lvl1pPr>
            <a:lvl2pPr indent="-228600" lvl="1" marL="914400" algn="l">
              <a:spcBef>
                <a:spcPts val="500"/>
              </a:spcBef>
              <a:spcAft>
                <a:spcPts val="0"/>
              </a:spcAft>
              <a:buSzPts val="1200"/>
              <a:buNone/>
              <a:defRPr sz="1400">
                <a:solidFill>
                  <a:srgbClr val="888888"/>
                </a:solidFill>
              </a:defRPr>
            </a:lvl2pPr>
            <a:lvl3pPr indent="-228600" lvl="2" marL="1371600" algn="l">
              <a:spcBef>
                <a:spcPts val="500"/>
              </a:spcBef>
              <a:spcAft>
                <a:spcPts val="0"/>
              </a:spcAft>
              <a:buSzPts val="1100"/>
              <a:buNone/>
              <a:defRPr sz="1200">
                <a:solidFill>
                  <a:srgbClr val="888888"/>
                </a:solidFill>
              </a:defRPr>
            </a:lvl3pPr>
            <a:lvl4pPr indent="-228600" lvl="3" marL="1828800" algn="l">
              <a:spcBef>
                <a:spcPts val="500"/>
              </a:spcBef>
              <a:spcAft>
                <a:spcPts val="0"/>
              </a:spcAft>
              <a:buSzPts val="1000"/>
              <a:buNone/>
              <a:defRPr sz="1100">
                <a:solidFill>
                  <a:srgbClr val="888888"/>
                </a:solidFill>
              </a:defRPr>
            </a:lvl4pPr>
            <a:lvl5pPr indent="-228600" lvl="4" marL="2286000" algn="l">
              <a:spcBef>
                <a:spcPts val="500"/>
              </a:spcBef>
              <a:spcAft>
                <a:spcPts val="0"/>
              </a:spcAft>
              <a:buSzPts val="1000"/>
              <a:buNone/>
              <a:defRPr sz="1100">
                <a:solidFill>
                  <a:srgbClr val="888888"/>
                </a:solidFill>
              </a:defRPr>
            </a:lvl5pPr>
            <a:lvl6pPr indent="-228600" lvl="5" marL="2743200" algn="l">
              <a:spcBef>
                <a:spcPts val="500"/>
              </a:spcBef>
              <a:spcAft>
                <a:spcPts val="0"/>
              </a:spcAft>
              <a:buSzPts val="1000"/>
              <a:buNone/>
              <a:defRPr sz="1100">
                <a:solidFill>
                  <a:srgbClr val="888888"/>
                </a:solidFill>
              </a:defRPr>
            </a:lvl6pPr>
            <a:lvl7pPr indent="-228600" lvl="6" marL="3200400" algn="l">
              <a:spcBef>
                <a:spcPts val="500"/>
              </a:spcBef>
              <a:spcAft>
                <a:spcPts val="0"/>
              </a:spcAft>
              <a:buSzPts val="1000"/>
              <a:buNone/>
              <a:defRPr sz="1100">
                <a:solidFill>
                  <a:srgbClr val="888888"/>
                </a:solidFill>
              </a:defRPr>
            </a:lvl7pPr>
            <a:lvl8pPr indent="-228600" lvl="7" marL="3657600" algn="l">
              <a:spcBef>
                <a:spcPts val="500"/>
              </a:spcBef>
              <a:spcAft>
                <a:spcPts val="0"/>
              </a:spcAft>
              <a:buSzPts val="1000"/>
              <a:buNone/>
              <a:defRPr sz="1100">
                <a:solidFill>
                  <a:srgbClr val="888888"/>
                </a:solidFill>
              </a:defRPr>
            </a:lvl8pPr>
            <a:lvl9pPr indent="-228600" lvl="8" marL="4114800" algn="l">
              <a:spcBef>
                <a:spcPts val="500"/>
              </a:spcBef>
              <a:spcAft>
                <a:spcPts val="500"/>
              </a:spcAft>
              <a:buSzPts val="1000"/>
              <a:buNone/>
              <a:defRPr sz="1100">
                <a:solidFill>
                  <a:srgbClr val="888888"/>
                </a:solidFill>
              </a:defRPr>
            </a:lvl9pPr>
          </a:lstStyle>
          <a:p/>
        </p:txBody>
      </p:sp>
      <p:sp>
        <p:nvSpPr>
          <p:cNvPr id="369" name="Google Shape;369;p32"/>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rgbClr val="CA2214"/>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0" name="Google Shape;370;p32"/>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solidFill>
                  <a:srgbClr val="CA2214"/>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1" name="Google Shape;371;p32"/>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rgbClr val="CA2214"/>
                </a:solidFill>
                <a:latin typeface="Cabin"/>
                <a:ea typeface="Cabin"/>
                <a:cs typeface="Cabin"/>
                <a:sym typeface="Cabin"/>
              </a:defRPr>
            </a:lvl1pPr>
            <a:lvl2pPr indent="0" lvl="1" marL="0" algn="r">
              <a:spcBef>
                <a:spcPts val="0"/>
              </a:spcBef>
              <a:buNone/>
              <a:defRPr sz="700">
                <a:solidFill>
                  <a:srgbClr val="CA2214"/>
                </a:solidFill>
                <a:latin typeface="Cabin"/>
                <a:ea typeface="Cabin"/>
                <a:cs typeface="Cabin"/>
                <a:sym typeface="Cabin"/>
              </a:defRPr>
            </a:lvl2pPr>
            <a:lvl3pPr indent="0" lvl="2" marL="0" algn="r">
              <a:spcBef>
                <a:spcPts val="0"/>
              </a:spcBef>
              <a:buNone/>
              <a:defRPr sz="700">
                <a:solidFill>
                  <a:srgbClr val="CA2214"/>
                </a:solidFill>
                <a:latin typeface="Cabin"/>
                <a:ea typeface="Cabin"/>
                <a:cs typeface="Cabin"/>
                <a:sym typeface="Cabin"/>
              </a:defRPr>
            </a:lvl3pPr>
            <a:lvl4pPr indent="0" lvl="3" marL="0" algn="r">
              <a:spcBef>
                <a:spcPts val="0"/>
              </a:spcBef>
              <a:buNone/>
              <a:defRPr sz="700">
                <a:solidFill>
                  <a:srgbClr val="CA2214"/>
                </a:solidFill>
                <a:latin typeface="Cabin"/>
                <a:ea typeface="Cabin"/>
                <a:cs typeface="Cabin"/>
                <a:sym typeface="Cabin"/>
              </a:defRPr>
            </a:lvl4pPr>
            <a:lvl5pPr indent="0" lvl="4" marL="0" algn="r">
              <a:spcBef>
                <a:spcPts val="0"/>
              </a:spcBef>
              <a:buNone/>
              <a:defRPr sz="700">
                <a:solidFill>
                  <a:srgbClr val="CA2214"/>
                </a:solidFill>
                <a:latin typeface="Cabin"/>
                <a:ea typeface="Cabin"/>
                <a:cs typeface="Cabin"/>
                <a:sym typeface="Cabin"/>
              </a:defRPr>
            </a:lvl5pPr>
            <a:lvl6pPr indent="0" lvl="5" marL="0" algn="r">
              <a:spcBef>
                <a:spcPts val="0"/>
              </a:spcBef>
              <a:buNone/>
              <a:defRPr sz="700">
                <a:solidFill>
                  <a:srgbClr val="CA2214"/>
                </a:solidFill>
                <a:latin typeface="Cabin"/>
                <a:ea typeface="Cabin"/>
                <a:cs typeface="Cabin"/>
                <a:sym typeface="Cabin"/>
              </a:defRPr>
            </a:lvl6pPr>
            <a:lvl7pPr indent="0" lvl="6" marL="0" algn="r">
              <a:spcBef>
                <a:spcPts val="0"/>
              </a:spcBef>
              <a:buNone/>
              <a:defRPr sz="700">
                <a:solidFill>
                  <a:srgbClr val="CA2214"/>
                </a:solidFill>
                <a:latin typeface="Cabin"/>
                <a:ea typeface="Cabin"/>
                <a:cs typeface="Cabin"/>
                <a:sym typeface="Cabin"/>
              </a:defRPr>
            </a:lvl7pPr>
            <a:lvl8pPr indent="0" lvl="7" marL="0" algn="r">
              <a:spcBef>
                <a:spcPts val="0"/>
              </a:spcBef>
              <a:buNone/>
              <a:defRPr sz="700">
                <a:solidFill>
                  <a:srgbClr val="CA2214"/>
                </a:solidFill>
                <a:latin typeface="Cabin"/>
                <a:ea typeface="Cabin"/>
                <a:cs typeface="Cabin"/>
                <a:sym typeface="Cabin"/>
              </a:defRPr>
            </a:lvl8pPr>
            <a:lvl9pPr indent="0" lvl="8" marL="0" algn="r">
              <a:spcBef>
                <a:spcPts val="0"/>
              </a:spcBef>
              <a:buNone/>
              <a:defRPr sz="700">
                <a:solidFill>
                  <a:srgbClr val="CA2214"/>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72" name="Shape 372"/>
        <p:cNvGrpSpPr/>
        <p:nvPr/>
      </p:nvGrpSpPr>
      <p:grpSpPr>
        <a:xfrm>
          <a:off x="0" y="0"/>
          <a:ext cx="0" cy="0"/>
          <a:chOff x="0" y="0"/>
          <a:chExt cx="0" cy="0"/>
        </a:xfrm>
      </p:grpSpPr>
      <p:sp>
        <p:nvSpPr>
          <p:cNvPr id="373" name="Google Shape;373;p33"/>
          <p:cNvSpPr/>
          <p:nvPr/>
        </p:nvSpPr>
        <p:spPr>
          <a:xfrm>
            <a:off x="0" y="4582048"/>
            <a:ext cx="9144000" cy="561451"/>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33"/>
          <p:cNvSpPr txBox="1"/>
          <p:nvPr>
            <p:ph idx="1" type="body"/>
          </p:nvPr>
        </p:nvSpPr>
        <p:spPr>
          <a:xfrm>
            <a:off x="435895" y="892519"/>
            <a:ext cx="4066792" cy="3503269"/>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375" name="Google Shape;375;p33"/>
          <p:cNvSpPr txBox="1"/>
          <p:nvPr>
            <p:ph idx="2" type="body"/>
          </p:nvPr>
        </p:nvSpPr>
        <p:spPr>
          <a:xfrm>
            <a:off x="4641313" y="892517"/>
            <a:ext cx="4066794" cy="3503270"/>
          </a:xfrm>
          <a:prstGeom prst="rect">
            <a:avLst/>
          </a:prstGeom>
          <a:noFill/>
          <a:ln>
            <a:noFill/>
          </a:ln>
        </p:spPr>
        <p:txBody>
          <a:bodyPr anchorCtr="0" anchor="ctr"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376" name="Google Shape;376;p33"/>
          <p:cNvSpPr txBox="1"/>
          <p:nvPr>
            <p:ph idx="10" type="dt"/>
          </p:nvPr>
        </p:nvSpPr>
        <p:spPr>
          <a:xfrm>
            <a:off x="5704463" y="4708261"/>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7" name="Google Shape;377;p33"/>
          <p:cNvSpPr txBox="1"/>
          <p:nvPr>
            <p:ph idx="12" type="sldNum"/>
          </p:nvPr>
        </p:nvSpPr>
        <p:spPr>
          <a:xfrm>
            <a:off x="7918725" y="4708261"/>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378" name="Google Shape;378;p33"/>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9" name="Google Shape;379;p33"/>
          <p:cNvSpPr/>
          <p:nvPr/>
        </p:nvSpPr>
        <p:spPr>
          <a:xfrm>
            <a:off x="334900" y="46333"/>
            <a:ext cx="2777490" cy="216298"/>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33"/>
          <p:cNvSpPr/>
          <p:nvPr/>
        </p:nvSpPr>
        <p:spPr>
          <a:xfrm>
            <a:off x="3182471" y="46332"/>
            <a:ext cx="2777490" cy="216298"/>
          </a:xfrm>
          <a:prstGeom prst="rect">
            <a:avLst/>
          </a:prstGeom>
          <a:solidFill>
            <a:srgbClr val="75140C">
              <a:alpha val="89803"/>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 name="Google Shape;381;p33"/>
          <p:cNvSpPr/>
          <p:nvPr/>
        </p:nvSpPr>
        <p:spPr>
          <a:xfrm>
            <a:off x="6030042" y="51607"/>
            <a:ext cx="2777490" cy="216298"/>
          </a:xfrm>
          <a:prstGeom prst="rect">
            <a:avLst/>
          </a:prstGeom>
          <a:solidFill>
            <a:srgbClr val="75140C">
              <a:alpha val="79607"/>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382" name="Google Shape;382;p33"/>
          <p:cNvCxnSpPr/>
          <p:nvPr/>
        </p:nvCxnSpPr>
        <p:spPr>
          <a:xfrm>
            <a:off x="330214" y="366823"/>
            <a:ext cx="8477317" cy="0"/>
          </a:xfrm>
          <a:prstGeom prst="straightConnector1">
            <a:avLst/>
          </a:prstGeom>
          <a:noFill/>
          <a:ln cap="rnd" cmpd="sng" w="22225">
            <a:solidFill>
              <a:schemeClr val="accent1"/>
            </a:solidFill>
            <a:prstDash val="solid"/>
            <a:round/>
            <a:headEnd len="sm" w="sm" type="none"/>
            <a:tailEnd len="sm" w="sm" type="none"/>
          </a:ln>
        </p:spPr>
      </p:cxnSp>
      <p:pic>
        <p:nvPicPr>
          <p:cNvPr id="383" name="Google Shape;383;p33"/>
          <p:cNvPicPr preferRelativeResize="0"/>
          <p:nvPr/>
        </p:nvPicPr>
        <p:blipFill rotWithShape="1">
          <a:blip r:embed="rId2">
            <a:alphaModFix/>
          </a:blip>
          <a:srcRect b="0" l="0" r="0" t="0"/>
          <a:stretch/>
        </p:blipFill>
        <p:spPr>
          <a:xfrm>
            <a:off x="237068" y="4693957"/>
            <a:ext cx="1682556" cy="338194"/>
          </a:xfrm>
          <a:prstGeom prst="rect">
            <a:avLst/>
          </a:prstGeom>
          <a:noFill/>
          <a:ln>
            <a:noFill/>
          </a:ln>
        </p:spPr>
      </p:pic>
      <p:sp>
        <p:nvSpPr>
          <p:cNvPr id="384" name="Google Shape;384;p33"/>
          <p:cNvSpPr txBox="1"/>
          <p:nvPr/>
        </p:nvSpPr>
        <p:spPr>
          <a:xfrm>
            <a:off x="2154981" y="4680012"/>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cxnSp>
        <p:nvCxnSpPr>
          <p:cNvPr id="385" name="Google Shape;385;p33"/>
          <p:cNvCxnSpPr/>
          <p:nvPr/>
        </p:nvCxnSpPr>
        <p:spPr>
          <a:xfrm rot="10800000">
            <a:off x="2005027" y="4670827"/>
            <a:ext cx="0" cy="364621"/>
          </a:xfrm>
          <a:prstGeom prst="straightConnector1">
            <a:avLst/>
          </a:prstGeom>
          <a:noFill/>
          <a:ln cap="rnd" cmpd="sng" w="12700">
            <a:solidFill>
              <a:schemeClr val="l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386" name="Shape 386"/>
        <p:cNvGrpSpPr/>
        <p:nvPr/>
      </p:nvGrpSpPr>
      <p:grpSpPr>
        <a:xfrm>
          <a:off x="0" y="0"/>
          <a:ext cx="0" cy="0"/>
          <a:chOff x="0" y="0"/>
          <a:chExt cx="0" cy="0"/>
        </a:xfrm>
      </p:grpSpPr>
      <p:sp>
        <p:nvSpPr>
          <p:cNvPr id="387" name="Google Shape;387;p34"/>
          <p:cNvSpPr txBox="1"/>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lang="en" sz="700">
                <a:solidFill>
                  <a:schemeClr val="accent2"/>
                </a:solidFill>
                <a:latin typeface="Cabin"/>
                <a:ea typeface="Cabin"/>
                <a:cs typeface="Cabin"/>
                <a:sym typeface="Cabin"/>
              </a:rPr>
              <a:t>12/6/18</a:t>
            </a:r>
            <a:endParaRPr sz="700">
              <a:solidFill>
                <a:schemeClr val="accent2"/>
              </a:solidFill>
              <a:latin typeface="Cabin"/>
              <a:ea typeface="Cabin"/>
              <a:cs typeface="Cabin"/>
              <a:sym typeface="Cabin"/>
            </a:endParaRPr>
          </a:p>
        </p:txBody>
      </p:sp>
      <p:sp>
        <p:nvSpPr>
          <p:cNvPr id="388" name="Google Shape;388;p34"/>
          <p:cNvSpPr txBox="1"/>
          <p:nvPr/>
        </p:nvSpPr>
        <p:spPr>
          <a:xfrm>
            <a:off x="7918725" y="4467103"/>
            <a:ext cx="789381"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700">
                <a:solidFill>
                  <a:schemeClr val="accent2"/>
                </a:solidFill>
                <a:latin typeface="Cabin"/>
                <a:ea typeface="Cabin"/>
                <a:cs typeface="Cabin"/>
                <a:sym typeface="Cabin"/>
              </a:rPr>
              <a:t>‹#›</a:t>
            </a:fld>
            <a:endParaRPr sz="700">
              <a:solidFill>
                <a:schemeClr val="accent2"/>
              </a:solidFill>
              <a:latin typeface="Cabin"/>
              <a:ea typeface="Cabin"/>
              <a:cs typeface="Cabin"/>
              <a:sym typeface="Cabin"/>
            </a:endParaRPr>
          </a:p>
        </p:txBody>
      </p:sp>
      <p:sp>
        <p:nvSpPr>
          <p:cNvPr id="389" name="Google Shape;389;p34"/>
          <p:cNvSpPr/>
          <p:nvPr/>
        </p:nvSpPr>
        <p:spPr>
          <a:xfrm>
            <a:off x="0" y="4394099"/>
            <a:ext cx="9144000" cy="749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90" name="Google Shape;390;p34"/>
          <p:cNvPicPr preferRelativeResize="0"/>
          <p:nvPr/>
        </p:nvPicPr>
        <p:blipFill rotWithShape="1">
          <a:blip r:embed="rId2">
            <a:alphaModFix/>
          </a:blip>
          <a:srcRect b="0" l="0" r="0" t="0"/>
          <a:stretch/>
        </p:blipFill>
        <p:spPr>
          <a:xfrm>
            <a:off x="237068" y="4626130"/>
            <a:ext cx="1682556" cy="338194"/>
          </a:xfrm>
          <a:prstGeom prst="rect">
            <a:avLst/>
          </a:prstGeom>
          <a:noFill/>
          <a:ln>
            <a:noFill/>
          </a:ln>
        </p:spPr>
      </p:pic>
      <p:cxnSp>
        <p:nvCxnSpPr>
          <p:cNvPr id="391" name="Google Shape;391;p34"/>
          <p:cNvCxnSpPr/>
          <p:nvPr/>
        </p:nvCxnSpPr>
        <p:spPr>
          <a:xfrm rot="10800000">
            <a:off x="2005027" y="4603000"/>
            <a:ext cx="0" cy="364621"/>
          </a:xfrm>
          <a:prstGeom prst="straightConnector1">
            <a:avLst/>
          </a:prstGeom>
          <a:noFill/>
          <a:ln cap="rnd" cmpd="sng" w="12700">
            <a:solidFill>
              <a:schemeClr val="lt1"/>
            </a:solidFill>
            <a:prstDash val="solid"/>
            <a:round/>
            <a:headEnd len="sm" w="sm" type="none"/>
            <a:tailEnd len="sm" w="sm" type="none"/>
          </a:ln>
        </p:spPr>
      </p:cxnSp>
      <p:sp>
        <p:nvSpPr>
          <p:cNvPr id="392" name="Google Shape;392;p34"/>
          <p:cNvSpPr txBox="1"/>
          <p:nvPr/>
        </p:nvSpPr>
        <p:spPr>
          <a:xfrm>
            <a:off x="2154981" y="4612185"/>
            <a:ext cx="870671"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Batang"/>
                <a:ea typeface="Batang"/>
                <a:cs typeface="Batang"/>
                <a:sym typeface="Batang"/>
              </a:rPr>
              <a:t>Spotify Chart</a:t>
            </a:r>
            <a:endParaRPr sz="1100"/>
          </a:p>
          <a:p>
            <a:pPr indent="0" lvl="0" marL="0" marR="0" rtl="0" algn="ctr">
              <a:spcBef>
                <a:spcPts val="0"/>
              </a:spcBef>
              <a:spcAft>
                <a:spcPts val="0"/>
              </a:spcAft>
              <a:buNone/>
            </a:pPr>
            <a:r>
              <a:rPr lang="en" sz="900">
                <a:solidFill>
                  <a:schemeClr val="lt1"/>
                </a:solidFill>
                <a:latin typeface="Batang"/>
                <a:ea typeface="Batang"/>
                <a:cs typeface="Batang"/>
                <a:sym typeface="Batang"/>
              </a:rPr>
              <a:t>Analysis</a:t>
            </a:r>
            <a:endParaRPr sz="1100"/>
          </a:p>
        </p:txBody>
      </p:sp>
      <p:sp>
        <p:nvSpPr>
          <p:cNvPr id="393" name="Google Shape;393;p34"/>
          <p:cNvSpPr txBox="1"/>
          <p:nvPr>
            <p:ph idx="1" type="body"/>
          </p:nvPr>
        </p:nvSpPr>
        <p:spPr>
          <a:xfrm>
            <a:off x="665414" y="930595"/>
            <a:ext cx="3815306" cy="402004"/>
          </a:xfrm>
          <a:prstGeom prst="rect">
            <a:avLst/>
          </a:prstGeom>
          <a:noFill/>
          <a:ln>
            <a:noFill/>
          </a:ln>
        </p:spPr>
        <p:txBody>
          <a:bodyPr anchorCtr="0" anchor="b" bIns="34275" lIns="68575" spcFirstLastPara="1" rIns="68575" wrap="square" tIns="34275"/>
          <a:lstStyle>
            <a:lvl1pPr indent="-228600" lvl="0" marL="457200" algn="l">
              <a:spcBef>
                <a:spcPts val="300"/>
              </a:spcBef>
              <a:spcAft>
                <a:spcPts val="0"/>
              </a:spcAft>
              <a:buSzPts val="1500"/>
              <a:buNone/>
              <a:defRPr b="0" sz="1700">
                <a:solidFill>
                  <a:schemeClr val="accent2"/>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394" name="Google Shape;394;p34"/>
          <p:cNvSpPr txBox="1"/>
          <p:nvPr>
            <p:ph idx="2" type="body"/>
          </p:nvPr>
        </p:nvSpPr>
        <p:spPr>
          <a:xfrm>
            <a:off x="435895" y="1438746"/>
            <a:ext cx="4044825" cy="2957042"/>
          </a:xfrm>
          <a:prstGeom prst="rect">
            <a:avLst/>
          </a:prstGeom>
          <a:noFill/>
          <a:ln>
            <a:noFill/>
          </a:ln>
        </p:spPr>
        <p:txBody>
          <a:bodyPr anchorCtr="0" anchor="t"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395" name="Google Shape;395;p34"/>
          <p:cNvSpPr txBox="1"/>
          <p:nvPr>
            <p:ph idx="3" type="body"/>
          </p:nvPr>
        </p:nvSpPr>
        <p:spPr>
          <a:xfrm>
            <a:off x="4892801" y="930595"/>
            <a:ext cx="3815305" cy="415030"/>
          </a:xfrm>
          <a:prstGeom prst="rect">
            <a:avLst/>
          </a:prstGeom>
          <a:noFill/>
          <a:ln>
            <a:noFill/>
          </a:ln>
        </p:spPr>
        <p:txBody>
          <a:bodyPr anchorCtr="0" anchor="b" bIns="34275" lIns="68575" spcFirstLastPara="1" rIns="68575" wrap="square" tIns="34275"/>
          <a:lstStyle>
            <a:lvl1pPr indent="-228600" lvl="0" marL="457200" algn="l">
              <a:spcBef>
                <a:spcPts val="300"/>
              </a:spcBef>
              <a:spcAft>
                <a:spcPts val="0"/>
              </a:spcAft>
              <a:buSzPts val="1500"/>
              <a:buNone/>
              <a:defRPr b="0" sz="1700">
                <a:solidFill>
                  <a:schemeClr val="accent2"/>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396" name="Google Shape;396;p34"/>
          <p:cNvSpPr txBox="1"/>
          <p:nvPr>
            <p:ph idx="4" type="body"/>
          </p:nvPr>
        </p:nvSpPr>
        <p:spPr>
          <a:xfrm>
            <a:off x="4663282" y="1438746"/>
            <a:ext cx="4044825" cy="2957042"/>
          </a:xfrm>
          <a:prstGeom prst="rect">
            <a:avLst/>
          </a:prstGeom>
          <a:noFill/>
          <a:ln>
            <a:noFill/>
          </a:ln>
        </p:spPr>
        <p:txBody>
          <a:bodyPr anchorCtr="0" anchor="t" bIns="34275" lIns="68575" spcFirstLastPara="1" rIns="68575" wrap="square" tIns="34275"/>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397" name="Google Shape;397;p34"/>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8" name="Google Shape;398;p34"/>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700">
                <a:solidFill>
                  <a:schemeClr val="lt1"/>
                </a:solidFill>
                <a:latin typeface="Cabin"/>
                <a:ea typeface="Cabin"/>
                <a:cs typeface="Cabin"/>
                <a:sym typeface="Cabin"/>
              </a:defRPr>
            </a:lvl1pPr>
            <a:lvl2pPr indent="0" lvl="1" marL="0" algn="r">
              <a:spcBef>
                <a:spcPts val="0"/>
              </a:spcBef>
              <a:buNone/>
              <a:defRPr sz="700">
                <a:solidFill>
                  <a:schemeClr val="lt1"/>
                </a:solidFill>
                <a:latin typeface="Cabin"/>
                <a:ea typeface="Cabin"/>
                <a:cs typeface="Cabin"/>
                <a:sym typeface="Cabin"/>
              </a:defRPr>
            </a:lvl2pPr>
            <a:lvl3pPr indent="0" lvl="2" marL="0" algn="r">
              <a:spcBef>
                <a:spcPts val="0"/>
              </a:spcBef>
              <a:buNone/>
              <a:defRPr sz="700">
                <a:solidFill>
                  <a:schemeClr val="lt1"/>
                </a:solidFill>
                <a:latin typeface="Cabin"/>
                <a:ea typeface="Cabin"/>
                <a:cs typeface="Cabin"/>
                <a:sym typeface="Cabin"/>
              </a:defRPr>
            </a:lvl3pPr>
            <a:lvl4pPr indent="0" lvl="3" marL="0" algn="r">
              <a:spcBef>
                <a:spcPts val="0"/>
              </a:spcBef>
              <a:buNone/>
              <a:defRPr sz="700">
                <a:solidFill>
                  <a:schemeClr val="lt1"/>
                </a:solidFill>
                <a:latin typeface="Cabin"/>
                <a:ea typeface="Cabin"/>
                <a:cs typeface="Cabin"/>
                <a:sym typeface="Cabin"/>
              </a:defRPr>
            </a:lvl4pPr>
            <a:lvl5pPr indent="0" lvl="4" marL="0" algn="r">
              <a:spcBef>
                <a:spcPts val="0"/>
              </a:spcBef>
              <a:buNone/>
              <a:defRPr sz="700">
                <a:solidFill>
                  <a:schemeClr val="lt1"/>
                </a:solidFill>
                <a:latin typeface="Cabin"/>
                <a:ea typeface="Cabin"/>
                <a:cs typeface="Cabin"/>
                <a:sym typeface="Cabin"/>
              </a:defRPr>
            </a:lvl5pPr>
            <a:lvl6pPr indent="0" lvl="5" marL="0" algn="r">
              <a:spcBef>
                <a:spcPts val="0"/>
              </a:spcBef>
              <a:buNone/>
              <a:defRPr sz="700">
                <a:solidFill>
                  <a:schemeClr val="lt1"/>
                </a:solidFill>
                <a:latin typeface="Cabin"/>
                <a:ea typeface="Cabin"/>
                <a:cs typeface="Cabin"/>
                <a:sym typeface="Cabin"/>
              </a:defRPr>
            </a:lvl6pPr>
            <a:lvl7pPr indent="0" lvl="6" marL="0" algn="r">
              <a:spcBef>
                <a:spcPts val="0"/>
              </a:spcBef>
              <a:buNone/>
              <a:defRPr sz="700">
                <a:solidFill>
                  <a:schemeClr val="lt1"/>
                </a:solidFill>
                <a:latin typeface="Cabin"/>
                <a:ea typeface="Cabin"/>
                <a:cs typeface="Cabin"/>
                <a:sym typeface="Cabin"/>
              </a:defRPr>
            </a:lvl7pPr>
            <a:lvl8pPr indent="0" lvl="7" marL="0" algn="r">
              <a:spcBef>
                <a:spcPts val="0"/>
              </a:spcBef>
              <a:buNone/>
              <a:defRPr sz="700">
                <a:solidFill>
                  <a:schemeClr val="lt1"/>
                </a:solidFill>
                <a:latin typeface="Cabin"/>
                <a:ea typeface="Cabin"/>
                <a:cs typeface="Cabin"/>
                <a:sym typeface="Cabin"/>
              </a:defRPr>
            </a:lvl8pPr>
            <a:lvl9pPr indent="0" lvl="8" marL="0" algn="r">
              <a:spcBef>
                <a:spcPts val="0"/>
              </a:spcBef>
              <a:buNone/>
              <a:defRPr sz="700">
                <a:solidFill>
                  <a:schemeClr val="l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
        <p:nvSpPr>
          <p:cNvPr id="399" name="Google Shape;399;p34"/>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accent1"/>
              </a:buClr>
              <a:buSzPts val="2100"/>
              <a:buFont typeface="Cabin"/>
              <a:buNone/>
              <a:defRPr>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0" name="Google Shape;400;p34"/>
          <p:cNvSpPr/>
          <p:nvPr/>
        </p:nvSpPr>
        <p:spPr>
          <a:xfrm>
            <a:off x="334900" y="46333"/>
            <a:ext cx="2777490" cy="216298"/>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 name="Google Shape;401;p34"/>
          <p:cNvSpPr/>
          <p:nvPr/>
        </p:nvSpPr>
        <p:spPr>
          <a:xfrm>
            <a:off x="3182471" y="46332"/>
            <a:ext cx="2777490" cy="216298"/>
          </a:xfrm>
          <a:prstGeom prst="rect">
            <a:avLst/>
          </a:prstGeom>
          <a:solidFill>
            <a:srgbClr val="75140C">
              <a:alpha val="89803"/>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 name="Google Shape;402;p34"/>
          <p:cNvSpPr/>
          <p:nvPr/>
        </p:nvSpPr>
        <p:spPr>
          <a:xfrm>
            <a:off x="6030042" y="51607"/>
            <a:ext cx="2777490" cy="216298"/>
          </a:xfrm>
          <a:prstGeom prst="rect">
            <a:avLst/>
          </a:prstGeom>
          <a:solidFill>
            <a:srgbClr val="75140C">
              <a:alpha val="79607"/>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403" name="Google Shape;403;p34"/>
          <p:cNvCxnSpPr/>
          <p:nvPr/>
        </p:nvCxnSpPr>
        <p:spPr>
          <a:xfrm>
            <a:off x="330214" y="366823"/>
            <a:ext cx="8477317" cy="0"/>
          </a:xfrm>
          <a:prstGeom prst="straightConnector1">
            <a:avLst/>
          </a:prstGeom>
          <a:noFill/>
          <a:ln cap="rnd" cmpd="sng" w="22225">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5894" y="528843"/>
            <a:ext cx="8272212" cy="892165"/>
          </a:xfrm>
          <a:prstGeom prst="rect">
            <a:avLst/>
          </a:prstGeom>
          <a:noFill/>
          <a:ln>
            <a:noFill/>
          </a:ln>
        </p:spPr>
        <p:txBody>
          <a:bodyPr anchorCtr="0" anchor="b" bIns="34275" lIns="68575" spcFirstLastPara="1" rIns="68575" wrap="square" tIns="34275"/>
          <a:lstStyle>
            <a:lvl1pPr lvl="0" marR="0" rtl="0" algn="l">
              <a:spcBef>
                <a:spcPts val="0"/>
              </a:spcBef>
              <a:spcAft>
                <a:spcPts val="0"/>
              </a:spcAft>
              <a:buClr>
                <a:schemeClr val="accent1"/>
              </a:buClr>
              <a:buSzPts val="2100"/>
              <a:buFont typeface="Cabin"/>
              <a:buNone/>
              <a:defRPr b="0" i="0" sz="2100" u="none" cap="none" strike="noStrike">
                <a:solidFill>
                  <a:schemeClr val="accent1"/>
                </a:solidFill>
                <a:latin typeface="Cabin"/>
                <a:ea typeface="Cabin"/>
                <a:cs typeface="Cabin"/>
                <a:sym typeface="Cabin"/>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52" name="Google Shape;52;p13"/>
          <p:cNvSpPr txBox="1"/>
          <p:nvPr>
            <p:ph idx="1" type="body"/>
          </p:nvPr>
        </p:nvSpPr>
        <p:spPr>
          <a:xfrm>
            <a:off x="435894" y="1752002"/>
            <a:ext cx="8272212" cy="2642096"/>
          </a:xfrm>
          <a:prstGeom prst="rect">
            <a:avLst/>
          </a:prstGeom>
          <a:noFill/>
          <a:ln>
            <a:noFill/>
          </a:ln>
        </p:spPr>
        <p:txBody>
          <a:bodyPr anchorCtr="0" anchor="ctr" bIns="34275" lIns="68575" spcFirstLastPara="1" rIns="68575" wrap="square" tIns="34275"/>
          <a:lstStyle>
            <a:lvl1pPr indent="-304800" lvl="0" marL="457200" marR="0" rtl="0" algn="l">
              <a:spcBef>
                <a:spcPts val="300"/>
              </a:spcBef>
              <a:spcAft>
                <a:spcPts val="0"/>
              </a:spcAft>
              <a:buClr>
                <a:schemeClr val="accent2"/>
              </a:buClr>
              <a:buSzPts val="1200"/>
              <a:buFont typeface="Noto Sans Symbols"/>
              <a:buChar char="◼"/>
              <a:defRPr b="0" i="0" sz="1400" u="none" cap="none" strike="noStrike">
                <a:solidFill>
                  <a:schemeClr val="dk2"/>
                </a:solidFill>
                <a:latin typeface="Cabin"/>
                <a:ea typeface="Cabin"/>
                <a:cs typeface="Cabin"/>
                <a:sym typeface="Cabin"/>
              </a:defRPr>
            </a:lvl1pPr>
            <a:lvl2pPr indent="-298450" lvl="1" marL="914400" marR="0" rtl="0" algn="l">
              <a:spcBef>
                <a:spcPts val="500"/>
              </a:spcBef>
              <a:spcAft>
                <a:spcPts val="0"/>
              </a:spcAft>
              <a:buClr>
                <a:schemeClr val="accent2"/>
              </a:buClr>
              <a:buSzPts val="1100"/>
              <a:buFont typeface="Noto Sans Symbols"/>
              <a:buChar char="◼"/>
              <a:defRPr b="0" i="0" sz="1200" u="none" cap="none" strike="noStrike">
                <a:solidFill>
                  <a:schemeClr val="dk2"/>
                </a:solidFill>
                <a:latin typeface="Cabin"/>
                <a:ea typeface="Cabin"/>
                <a:cs typeface="Cabin"/>
                <a:sym typeface="Cabin"/>
              </a:defRPr>
            </a:lvl2pPr>
            <a:lvl3pPr indent="-292100" lvl="2" marL="1371600" marR="0" rtl="0" algn="l">
              <a:spcBef>
                <a:spcPts val="500"/>
              </a:spcBef>
              <a:spcAft>
                <a:spcPts val="0"/>
              </a:spcAft>
              <a:buClr>
                <a:schemeClr val="accent2"/>
              </a:buClr>
              <a:buSzPts val="1000"/>
              <a:buFont typeface="Noto Sans Symbols"/>
              <a:buChar char="◼"/>
              <a:defRPr b="0" i="0" sz="1100" u="none" cap="none" strike="noStrike">
                <a:solidFill>
                  <a:schemeClr val="dk2"/>
                </a:solidFill>
                <a:latin typeface="Cabin"/>
                <a:ea typeface="Cabin"/>
                <a:cs typeface="Cabin"/>
                <a:sym typeface="Cabin"/>
              </a:defRPr>
            </a:lvl3pPr>
            <a:lvl4pPr indent="-279400" lvl="3" marL="18288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Cabin"/>
                <a:ea typeface="Cabin"/>
                <a:cs typeface="Cabin"/>
                <a:sym typeface="Cabin"/>
              </a:defRPr>
            </a:lvl4pPr>
            <a:lvl5pPr indent="-279400" lvl="4" marL="22860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Cabin"/>
                <a:ea typeface="Cabin"/>
                <a:cs typeface="Cabin"/>
                <a:sym typeface="Cabin"/>
              </a:defRPr>
            </a:lvl5pPr>
            <a:lvl6pPr indent="-279400" lvl="5" marL="27432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Cabin"/>
                <a:ea typeface="Cabin"/>
                <a:cs typeface="Cabin"/>
                <a:sym typeface="Cabin"/>
              </a:defRPr>
            </a:lvl6pPr>
            <a:lvl7pPr indent="-279400" lvl="6" marL="32004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Cabin"/>
                <a:ea typeface="Cabin"/>
                <a:cs typeface="Cabin"/>
                <a:sym typeface="Cabin"/>
              </a:defRPr>
            </a:lvl7pPr>
            <a:lvl8pPr indent="-279400" lvl="7" marL="36576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Cabin"/>
                <a:ea typeface="Cabin"/>
                <a:cs typeface="Cabin"/>
                <a:sym typeface="Cabin"/>
              </a:defRPr>
            </a:lvl8pPr>
            <a:lvl9pPr indent="-279400" lvl="8" marL="4114800" marR="0" rtl="0" algn="l">
              <a:spcBef>
                <a:spcPts val="500"/>
              </a:spcBef>
              <a:spcAft>
                <a:spcPts val="500"/>
              </a:spcAft>
              <a:buClr>
                <a:schemeClr val="accent2"/>
              </a:buClr>
              <a:buSzPts val="800"/>
              <a:buFont typeface="Noto Sans Symbols"/>
              <a:buChar char="◼"/>
              <a:defRPr b="0" i="0" sz="900" u="none" cap="none" strike="noStrike">
                <a:solidFill>
                  <a:schemeClr val="dk2"/>
                </a:solidFill>
                <a:latin typeface="Cabin"/>
                <a:ea typeface="Cabin"/>
                <a:cs typeface="Cabin"/>
                <a:sym typeface="Cabin"/>
              </a:defRPr>
            </a:lvl9pPr>
          </a:lstStyle>
          <a:p/>
        </p:txBody>
      </p:sp>
      <p:sp>
        <p:nvSpPr>
          <p:cNvPr id="53" name="Google Shape;53;p13"/>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700" u="none" cap="none" strike="noStrike">
                <a:solidFill>
                  <a:schemeClr val="accent2"/>
                </a:solidFill>
                <a:latin typeface="Cabin"/>
                <a:ea typeface="Cabin"/>
                <a:cs typeface="Cabin"/>
                <a:sym typeface="Cabin"/>
              </a:defRPr>
            </a:lvl1pPr>
            <a:lvl2pPr lvl="1" marR="0" rtl="0" algn="l">
              <a:spcBef>
                <a:spcPts val="0"/>
              </a:spcBef>
              <a:spcAft>
                <a:spcPts val="0"/>
              </a:spcAft>
              <a:buSzPts val="1100"/>
              <a:buNone/>
              <a:defRPr b="0" i="0" sz="1400" u="none" cap="none" strike="noStrike">
                <a:solidFill>
                  <a:schemeClr val="dk1"/>
                </a:solidFill>
                <a:latin typeface="Cabin"/>
                <a:ea typeface="Cabin"/>
                <a:cs typeface="Cabin"/>
                <a:sym typeface="Cabin"/>
              </a:defRPr>
            </a:lvl2pPr>
            <a:lvl3pPr lvl="2" marR="0" rtl="0" algn="l">
              <a:spcBef>
                <a:spcPts val="0"/>
              </a:spcBef>
              <a:spcAft>
                <a:spcPts val="0"/>
              </a:spcAft>
              <a:buSzPts val="1100"/>
              <a:buNone/>
              <a:defRPr b="0" i="0" sz="1400" u="none" cap="none" strike="noStrike">
                <a:solidFill>
                  <a:schemeClr val="dk1"/>
                </a:solidFill>
                <a:latin typeface="Cabin"/>
                <a:ea typeface="Cabin"/>
                <a:cs typeface="Cabin"/>
                <a:sym typeface="Cabin"/>
              </a:defRPr>
            </a:lvl3pPr>
            <a:lvl4pPr lvl="3" marR="0" rtl="0" algn="l">
              <a:spcBef>
                <a:spcPts val="0"/>
              </a:spcBef>
              <a:spcAft>
                <a:spcPts val="0"/>
              </a:spcAft>
              <a:buSzPts val="1100"/>
              <a:buNone/>
              <a:defRPr b="0" i="0" sz="1400" u="none" cap="none" strike="noStrike">
                <a:solidFill>
                  <a:schemeClr val="dk1"/>
                </a:solidFill>
                <a:latin typeface="Cabin"/>
                <a:ea typeface="Cabin"/>
                <a:cs typeface="Cabin"/>
                <a:sym typeface="Cabin"/>
              </a:defRPr>
            </a:lvl4pPr>
            <a:lvl5pPr lvl="4" marR="0" rtl="0" algn="l">
              <a:spcBef>
                <a:spcPts val="0"/>
              </a:spcBef>
              <a:spcAft>
                <a:spcPts val="0"/>
              </a:spcAft>
              <a:buSzPts val="1100"/>
              <a:buNone/>
              <a:defRPr b="0" i="0" sz="1400" u="none" cap="none" strike="noStrike">
                <a:solidFill>
                  <a:schemeClr val="dk1"/>
                </a:solidFill>
                <a:latin typeface="Cabin"/>
                <a:ea typeface="Cabin"/>
                <a:cs typeface="Cabin"/>
                <a:sym typeface="Cabin"/>
              </a:defRPr>
            </a:lvl5pPr>
            <a:lvl6pPr lvl="5" marR="0" rtl="0" algn="l">
              <a:spcBef>
                <a:spcPts val="0"/>
              </a:spcBef>
              <a:spcAft>
                <a:spcPts val="0"/>
              </a:spcAft>
              <a:buSzPts val="1100"/>
              <a:buNone/>
              <a:defRPr b="0" i="0" sz="1400" u="none" cap="none" strike="noStrike">
                <a:solidFill>
                  <a:schemeClr val="dk1"/>
                </a:solidFill>
                <a:latin typeface="Cabin"/>
                <a:ea typeface="Cabin"/>
                <a:cs typeface="Cabin"/>
                <a:sym typeface="Cabin"/>
              </a:defRPr>
            </a:lvl6pPr>
            <a:lvl7pPr lvl="6" marR="0" rtl="0" algn="l">
              <a:spcBef>
                <a:spcPts val="0"/>
              </a:spcBef>
              <a:spcAft>
                <a:spcPts val="0"/>
              </a:spcAft>
              <a:buSzPts val="1100"/>
              <a:buNone/>
              <a:defRPr b="0" i="0" sz="1400" u="none" cap="none" strike="noStrike">
                <a:solidFill>
                  <a:schemeClr val="dk1"/>
                </a:solidFill>
                <a:latin typeface="Cabin"/>
                <a:ea typeface="Cabin"/>
                <a:cs typeface="Cabin"/>
                <a:sym typeface="Cabin"/>
              </a:defRPr>
            </a:lvl7pPr>
            <a:lvl8pPr lvl="7" marR="0" rtl="0" algn="l">
              <a:spcBef>
                <a:spcPts val="0"/>
              </a:spcBef>
              <a:spcAft>
                <a:spcPts val="0"/>
              </a:spcAft>
              <a:buSzPts val="1100"/>
              <a:buNone/>
              <a:defRPr b="0" i="0" sz="1400" u="none" cap="none" strike="noStrike">
                <a:solidFill>
                  <a:schemeClr val="dk1"/>
                </a:solidFill>
                <a:latin typeface="Cabin"/>
                <a:ea typeface="Cabin"/>
                <a:cs typeface="Cabin"/>
                <a:sym typeface="Cabin"/>
              </a:defRPr>
            </a:lvl8pPr>
            <a:lvl9pPr lvl="8" marR="0" rtl="0" algn="l">
              <a:spcBef>
                <a:spcPts val="0"/>
              </a:spcBef>
              <a:spcAft>
                <a:spcPts val="0"/>
              </a:spcAft>
              <a:buSzPts val="1100"/>
              <a:buNone/>
              <a:defRPr b="0" i="0" sz="1400" u="none" cap="none" strike="noStrike">
                <a:solidFill>
                  <a:schemeClr val="dk1"/>
                </a:solidFill>
                <a:latin typeface="Cabin"/>
                <a:ea typeface="Cabin"/>
                <a:cs typeface="Cabin"/>
                <a:sym typeface="Cabin"/>
              </a:defRPr>
            </a:lvl9pPr>
          </a:lstStyle>
          <a:p/>
        </p:txBody>
      </p:sp>
      <p:sp>
        <p:nvSpPr>
          <p:cNvPr id="54" name="Google Shape;54;p13"/>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700" u="none" cap="none" strike="noStrike">
                <a:solidFill>
                  <a:schemeClr val="accent2"/>
                </a:solidFill>
                <a:latin typeface="Cabin"/>
                <a:ea typeface="Cabin"/>
                <a:cs typeface="Cabin"/>
                <a:sym typeface="Cabin"/>
              </a:defRPr>
            </a:lvl1pPr>
            <a:lvl2pPr lvl="1" marR="0" rtl="0" algn="l">
              <a:spcBef>
                <a:spcPts val="0"/>
              </a:spcBef>
              <a:spcAft>
                <a:spcPts val="0"/>
              </a:spcAft>
              <a:buSzPts val="1100"/>
              <a:buNone/>
              <a:defRPr b="0" i="0" sz="1400" u="none" cap="none" strike="noStrike">
                <a:solidFill>
                  <a:schemeClr val="dk1"/>
                </a:solidFill>
                <a:latin typeface="Cabin"/>
                <a:ea typeface="Cabin"/>
                <a:cs typeface="Cabin"/>
                <a:sym typeface="Cabin"/>
              </a:defRPr>
            </a:lvl2pPr>
            <a:lvl3pPr lvl="2" marR="0" rtl="0" algn="l">
              <a:spcBef>
                <a:spcPts val="0"/>
              </a:spcBef>
              <a:spcAft>
                <a:spcPts val="0"/>
              </a:spcAft>
              <a:buSzPts val="1100"/>
              <a:buNone/>
              <a:defRPr b="0" i="0" sz="1400" u="none" cap="none" strike="noStrike">
                <a:solidFill>
                  <a:schemeClr val="dk1"/>
                </a:solidFill>
                <a:latin typeface="Cabin"/>
                <a:ea typeface="Cabin"/>
                <a:cs typeface="Cabin"/>
                <a:sym typeface="Cabin"/>
              </a:defRPr>
            </a:lvl3pPr>
            <a:lvl4pPr lvl="3" marR="0" rtl="0" algn="l">
              <a:spcBef>
                <a:spcPts val="0"/>
              </a:spcBef>
              <a:spcAft>
                <a:spcPts val="0"/>
              </a:spcAft>
              <a:buSzPts val="1100"/>
              <a:buNone/>
              <a:defRPr b="0" i="0" sz="1400" u="none" cap="none" strike="noStrike">
                <a:solidFill>
                  <a:schemeClr val="dk1"/>
                </a:solidFill>
                <a:latin typeface="Cabin"/>
                <a:ea typeface="Cabin"/>
                <a:cs typeface="Cabin"/>
                <a:sym typeface="Cabin"/>
              </a:defRPr>
            </a:lvl4pPr>
            <a:lvl5pPr lvl="4" marR="0" rtl="0" algn="l">
              <a:spcBef>
                <a:spcPts val="0"/>
              </a:spcBef>
              <a:spcAft>
                <a:spcPts val="0"/>
              </a:spcAft>
              <a:buSzPts val="1100"/>
              <a:buNone/>
              <a:defRPr b="0" i="0" sz="1400" u="none" cap="none" strike="noStrike">
                <a:solidFill>
                  <a:schemeClr val="dk1"/>
                </a:solidFill>
                <a:latin typeface="Cabin"/>
                <a:ea typeface="Cabin"/>
                <a:cs typeface="Cabin"/>
                <a:sym typeface="Cabin"/>
              </a:defRPr>
            </a:lvl5pPr>
            <a:lvl6pPr lvl="5" marR="0" rtl="0" algn="l">
              <a:spcBef>
                <a:spcPts val="0"/>
              </a:spcBef>
              <a:spcAft>
                <a:spcPts val="0"/>
              </a:spcAft>
              <a:buSzPts val="1100"/>
              <a:buNone/>
              <a:defRPr b="0" i="0" sz="1400" u="none" cap="none" strike="noStrike">
                <a:solidFill>
                  <a:schemeClr val="dk1"/>
                </a:solidFill>
                <a:latin typeface="Cabin"/>
                <a:ea typeface="Cabin"/>
                <a:cs typeface="Cabin"/>
                <a:sym typeface="Cabin"/>
              </a:defRPr>
            </a:lvl6pPr>
            <a:lvl7pPr lvl="6" marR="0" rtl="0" algn="l">
              <a:spcBef>
                <a:spcPts val="0"/>
              </a:spcBef>
              <a:spcAft>
                <a:spcPts val="0"/>
              </a:spcAft>
              <a:buSzPts val="1100"/>
              <a:buNone/>
              <a:defRPr b="0" i="0" sz="1400" u="none" cap="none" strike="noStrike">
                <a:solidFill>
                  <a:schemeClr val="dk1"/>
                </a:solidFill>
                <a:latin typeface="Cabin"/>
                <a:ea typeface="Cabin"/>
                <a:cs typeface="Cabin"/>
                <a:sym typeface="Cabin"/>
              </a:defRPr>
            </a:lvl7pPr>
            <a:lvl8pPr lvl="7" marR="0" rtl="0" algn="l">
              <a:spcBef>
                <a:spcPts val="0"/>
              </a:spcBef>
              <a:spcAft>
                <a:spcPts val="0"/>
              </a:spcAft>
              <a:buSzPts val="1100"/>
              <a:buNone/>
              <a:defRPr b="0" i="0" sz="1400" u="none" cap="none" strike="noStrike">
                <a:solidFill>
                  <a:schemeClr val="dk1"/>
                </a:solidFill>
                <a:latin typeface="Cabin"/>
                <a:ea typeface="Cabin"/>
                <a:cs typeface="Cabin"/>
                <a:sym typeface="Cabin"/>
              </a:defRPr>
            </a:lvl8pPr>
            <a:lvl9pPr lvl="8" marR="0" rtl="0" algn="l">
              <a:spcBef>
                <a:spcPts val="0"/>
              </a:spcBef>
              <a:spcAft>
                <a:spcPts val="0"/>
              </a:spcAft>
              <a:buSzPts val="1100"/>
              <a:buNone/>
              <a:defRPr b="0" i="0" sz="1400" u="none" cap="none" strike="noStrike">
                <a:solidFill>
                  <a:schemeClr val="dk1"/>
                </a:solidFill>
                <a:latin typeface="Cabin"/>
                <a:ea typeface="Cabin"/>
                <a:cs typeface="Cabin"/>
                <a:sym typeface="Cabin"/>
              </a:defRPr>
            </a:lvl9pPr>
          </a:lstStyle>
          <a:p/>
        </p:txBody>
      </p:sp>
      <p:sp>
        <p:nvSpPr>
          <p:cNvPr id="55" name="Google Shape;55;p13"/>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700" u="none" cap="none" strike="noStrike">
                <a:solidFill>
                  <a:schemeClr val="accent2"/>
                </a:solidFill>
                <a:latin typeface="Cabin"/>
                <a:ea typeface="Cabin"/>
                <a:cs typeface="Cabin"/>
                <a:sym typeface="Cabin"/>
              </a:defRPr>
            </a:lvl1pPr>
            <a:lvl2pPr indent="0" lvl="1" marL="0" marR="0" rtl="0" algn="r">
              <a:spcBef>
                <a:spcPts val="0"/>
              </a:spcBef>
              <a:buNone/>
              <a:defRPr b="0" i="0" sz="700" u="none" cap="none" strike="noStrike">
                <a:solidFill>
                  <a:schemeClr val="accent2"/>
                </a:solidFill>
                <a:latin typeface="Cabin"/>
                <a:ea typeface="Cabin"/>
                <a:cs typeface="Cabin"/>
                <a:sym typeface="Cabin"/>
              </a:defRPr>
            </a:lvl2pPr>
            <a:lvl3pPr indent="0" lvl="2" marL="0" marR="0" rtl="0" algn="r">
              <a:spcBef>
                <a:spcPts val="0"/>
              </a:spcBef>
              <a:buNone/>
              <a:defRPr b="0" i="0" sz="700" u="none" cap="none" strike="noStrike">
                <a:solidFill>
                  <a:schemeClr val="accent2"/>
                </a:solidFill>
                <a:latin typeface="Cabin"/>
                <a:ea typeface="Cabin"/>
                <a:cs typeface="Cabin"/>
                <a:sym typeface="Cabin"/>
              </a:defRPr>
            </a:lvl3pPr>
            <a:lvl4pPr indent="0" lvl="3" marL="0" marR="0" rtl="0" algn="r">
              <a:spcBef>
                <a:spcPts val="0"/>
              </a:spcBef>
              <a:buNone/>
              <a:defRPr b="0" i="0" sz="700" u="none" cap="none" strike="noStrike">
                <a:solidFill>
                  <a:schemeClr val="accent2"/>
                </a:solidFill>
                <a:latin typeface="Cabin"/>
                <a:ea typeface="Cabin"/>
                <a:cs typeface="Cabin"/>
                <a:sym typeface="Cabin"/>
              </a:defRPr>
            </a:lvl4pPr>
            <a:lvl5pPr indent="0" lvl="4" marL="0" marR="0" rtl="0" algn="r">
              <a:spcBef>
                <a:spcPts val="0"/>
              </a:spcBef>
              <a:buNone/>
              <a:defRPr b="0" i="0" sz="700" u="none" cap="none" strike="noStrike">
                <a:solidFill>
                  <a:schemeClr val="accent2"/>
                </a:solidFill>
                <a:latin typeface="Cabin"/>
                <a:ea typeface="Cabin"/>
                <a:cs typeface="Cabin"/>
                <a:sym typeface="Cabin"/>
              </a:defRPr>
            </a:lvl5pPr>
            <a:lvl6pPr indent="0" lvl="5" marL="0" marR="0" rtl="0" algn="r">
              <a:spcBef>
                <a:spcPts val="0"/>
              </a:spcBef>
              <a:buNone/>
              <a:defRPr b="0" i="0" sz="700" u="none" cap="none" strike="noStrike">
                <a:solidFill>
                  <a:schemeClr val="accent2"/>
                </a:solidFill>
                <a:latin typeface="Cabin"/>
                <a:ea typeface="Cabin"/>
                <a:cs typeface="Cabin"/>
                <a:sym typeface="Cabin"/>
              </a:defRPr>
            </a:lvl6pPr>
            <a:lvl7pPr indent="0" lvl="6" marL="0" marR="0" rtl="0" algn="r">
              <a:spcBef>
                <a:spcPts val="0"/>
              </a:spcBef>
              <a:buNone/>
              <a:defRPr b="0" i="0" sz="700" u="none" cap="none" strike="noStrike">
                <a:solidFill>
                  <a:schemeClr val="accent2"/>
                </a:solidFill>
                <a:latin typeface="Cabin"/>
                <a:ea typeface="Cabin"/>
                <a:cs typeface="Cabin"/>
                <a:sym typeface="Cabin"/>
              </a:defRPr>
            </a:lvl7pPr>
            <a:lvl8pPr indent="0" lvl="7" marL="0" marR="0" rtl="0" algn="r">
              <a:spcBef>
                <a:spcPts val="0"/>
              </a:spcBef>
              <a:buNone/>
              <a:defRPr b="0" i="0" sz="700" u="none" cap="none" strike="noStrike">
                <a:solidFill>
                  <a:schemeClr val="accent2"/>
                </a:solidFill>
                <a:latin typeface="Cabin"/>
                <a:ea typeface="Cabin"/>
                <a:cs typeface="Cabin"/>
                <a:sym typeface="Cabin"/>
              </a:defRPr>
            </a:lvl8pPr>
            <a:lvl9pPr indent="0" lvl="8" marL="0" marR="0" rtl="0" algn="r">
              <a:spcBef>
                <a:spcPts val="0"/>
              </a:spcBef>
              <a:buNone/>
              <a:defRPr b="0" i="0" sz="700" u="none" cap="none" strike="noStrike">
                <a:solidFill>
                  <a:schemeClr val="accent2"/>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hyperlink" Target="https://facebook.github.io/prophet/docs/quick_start.html#r-api" TargetMode="External"/><Relationship Id="rId10" Type="http://schemas.openxmlformats.org/officeDocument/2006/relationships/hyperlink" Target="http://www.azlyrics.com/" TargetMode="External"/><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hyperlink" Target="https://www.statista.com/chart/15697/spotify-user-growth/" TargetMode="External"/><Relationship Id="rId4" Type="http://schemas.openxmlformats.org/officeDocument/2006/relationships/hyperlink" Target="https://www.cnbc.com/2018/01/26/how-spotify-apple-music-can-pay-musicians-more-commentary.html" TargetMode="External"/><Relationship Id="rId9" Type="http://schemas.openxmlformats.org/officeDocument/2006/relationships/hyperlink" Target="https://www.ticketcity.com/" TargetMode="External"/><Relationship Id="rId5" Type="http://schemas.openxmlformats.org/officeDocument/2006/relationships/hyperlink" Target="https://www.wikipedia.org/" TargetMode="External"/><Relationship Id="rId6" Type="http://schemas.openxmlformats.org/officeDocument/2006/relationships/hyperlink" Target="https://www.spotify.com/us/" TargetMode="External"/><Relationship Id="rId7" Type="http://schemas.openxmlformats.org/officeDocument/2006/relationships/hyperlink" Target="https://www.spotify.com/ca-en/" TargetMode="External"/><Relationship Id="rId8" Type="http://schemas.openxmlformats.org/officeDocument/2006/relationships/hyperlink" Target="https://www.billboard.com/charts/billboard-20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jpg"/><Relationship Id="rId9"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2.jpg"/><Relationship Id="rId7" Type="http://schemas.openxmlformats.org/officeDocument/2006/relationships/image" Target="../media/image10.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5"/>
          <p:cNvSpPr txBox="1"/>
          <p:nvPr>
            <p:ph type="ctrTitle"/>
          </p:nvPr>
        </p:nvSpPr>
        <p:spPr>
          <a:xfrm>
            <a:off x="435893" y="765323"/>
            <a:ext cx="8245162" cy="110626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700"/>
              <a:buFont typeface="Cabin"/>
              <a:buNone/>
            </a:pPr>
            <a:r>
              <a:rPr lang="en" sz="1100"/>
              <a:t>DATABASE PROJECT: SPOTIFY ANALYSIS </a:t>
            </a:r>
            <a:endParaRPr sz="1100"/>
          </a:p>
        </p:txBody>
      </p:sp>
      <p:sp>
        <p:nvSpPr>
          <p:cNvPr id="409" name="Google Shape;409;p35"/>
          <p:cNvSpPr txBox="1"/>
          <p:nvPr>
            <p:ph idx="1" type="subTitle"/>
          </p:nvPr>
        </p:nvSpPr>
        <p:spPr>
          <a:xfrm>
            <a:off x="435895" y="1871585"/>
            <a:ext cx="1238732" cy="28151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SzPts val="1100"/>
              <a:buNone/>
            </a:pPr>
            <a:r>
              <a:rPr lang="en" sz="1100"/>
              <a:t>12/07/2018</a:t>
            </a:r>
            <a:endParaRPr sz="1100"/>
          </a:p>
        </p:txBody>
      </p:sp>
      <p:sp>
        <p:nvSpPr>
          <p:cNvPr id="410" name="Google Shape;410;p35"/>
          <p:cNvSpPr txBox="1"/>
          <p:nvPr>
            <p:ph idx="12" type="sldNum"/>
          </p:nvPr>
        </p:nvSpPr>
        <p:spPr>
          <a:xfrm>
            <a:off x="7918725" y="4467103"/>
            <a:ext cx="76233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sp>
        <p:nvSpPr>
          <p:cNvPr id="411" name="Google Shape;411;p35"/>
          <p:cNvSpPr txBox="1"/>
          <p:nvPr/>
        </p:nvSpPr>
        <p:spPr>
          <a:xfrm>
            <a:off x="318976" y="3015050"/>
            <a:ext cx="4386827" cy="1107996"/>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2300" u="none" cap="none" strike="noStrike">
                <a:solidFill>
                  <a:schemeClr val="lt1"/>
                </a:solidFill>
                <a:latin typeface="Cabin"/>
                <a:ea typeface="Cabin"/>
                <a:cs typeface="Cabin"/>
                <a:sym typeface="Cabin"/>
              </a:rPr>
              <a:t>DATA ENGINEERING PLATFORMS</a:t>
            </a:r>
            <a:endParaRPr sz="1100"/>
          </a:p>
          <a:p>
            <a:pPr indent="0" lvl="0" marL="0" marR="0" rtl="0" algn="ctr">
              <a:spcBef>
                <a:spcPts val="0"/>
              </a:spcBef>
              <a:spcAft>
                <a:spcPts val="0"/>
              </a:spcAft>
              <a:buNone/>
            </a:pPr>
            <a:r>
              <a:rPr b="0" i="0" lang="en" sz="2300" u="none" cap="none" strike="noStrike">
                <a:solidFill>
                  <a:schemeClr val="lt1"/>
                </a:solidFill>
                <a:latin typeface="Cabin"/>
                <a:ea typeface="Cabin"/>
                <a:cs typeface="Cabin"/>
                <a:sym typeface="Cabin"/>
              </a:rPr>
              <a:t>MScA 31012 </a:t>
            </a:r>
            <a:endParaRPr sz="1100"/>
          </a:p>
          <a:p>
            <a:pPr indent="0" lvl="0" marL="0" marR="0" rtl="0" algn="ctr">
              <a:spcBef>
                <a:spcPts val="0"/>
              </a:spcBef>
              <a:spcAft>
                <a:spcPts val="0"/>
              </a:spcAft>
              <a:buNone/>
            </a:pPr>
            <a:r>
              <a:rPr b="0" i="0" lang="en" sz="2300" u="none" cap="none" strike="noStrike">
                <a:solidFill>
                  <a:schemeClr val="lt1"/>
                </a:solidFill>
                <a:latin typeface="Cabin"/>
                <a:ea typeface="Cabin"/>
                <a:cs typeface="Cabin"/>
                <a:sym typeface="Cabin"/>
              </a:rPr>
              <a:t>FRIDAY6_9GROUP1</a:t>
            </a:r>
            <a:endParaRPr sz="1100"/>
          </a:p>
        </p:txBody>
      </p:sp>
      <p:sp>
        <p:nvSpPr>
          <p:cNvPr id="412" name="Google Shape;412;p35"/>
          <p:cNvSpPr txBox="1"/>
          <p:nvPr/>
        </p:nvSpPr>
        <p:spPr>
          <a:xfrm>
            <a:off x="5706343" y="3101612"/>
            <a:ext cx="2593547" cy="93487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900" u="none" cap="none" strike="noStrike">
                <a:solidFill>
                  <a:schemeClr val="lt1"/>
                </a:solidFill>
                <a:latin typeface="Cabin"/>
                <a:ea typeface="Cabin"/>
                <a:cs typeface="Cabin"/>
                <a:sym typeface="Cabin"/>
              </a:rPr>
              <a:t>Team members:</a:t>
            </a:r>
            <a:endParaRPr sz="1100"/>
          </a:p>
          <a:p>
            <a:pPr indent="0" lvl="0" marL="0" marR="0" rtl="0" algn="ctr">
              <a:spcBef>
                <a:spcPts val="0"/>
              </a:spcBef>
              <a:spcAft>
                <a:spcPts val="0"/>
              </a:spcAft>
              <a:buNone/>
            </a:pPr>
            <a:r>
              <a:rPr b="0" i="0" lang="en" sz="1900" u="none" cap="none" strike="noStrike">
                <a:solidFill>
                  <a:schemeClr val="lt1"/>
                </a:solidFill>
                <a:latin typeface="Cabin"/>
                <a:ea typeface="Cabin"/>
                <a:cs typeface="Cabin"/>
                <a:sym typeface="Cabin"/>
              </a:rPr>
              <a:t>Jorge Argueta | Anh Phan</a:t>
            </a:r>
            <a:endParaRPr sz="1100"/>
          </a:p>
          <a:p>
            <a:pPr indent="0" lvl="0" marL="0" marR="0" rtl="0" algn="ctr">
              <a:spcBef>
                <a:spcPts val="0"/>
              </a:spcBef>
              <a:spcAft>
                <a:spcPts val="0"/>
              </a:spcAft>
              <a:buNone/>
            </a:pPr>
            <a:r>
              <a:rPr b="0" i="0" lang="en" sz="1900" u="none" cap="none" strike="noStrike">
                <a:solidFill>
                  <a:schemeClr val="lt1"/>
                </a:solidFill>
                <a:latin typeface="Cabin"/>
                <a:ea typeface="Cabin"/>
                <a:cs typeface="Cabin"/>
                <a:sym typeface="Cabin"/>
              </a:rPr>
              <a:t>Weihuang Xie | Jihun Lee</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1" name="Shape 531"/>
        <p:cNvGrpSpPr/>
        <p:nvPr/>
      </p:nvGrpSpPr>
      <p:grpSpPr>
        <a:xfrm>
          <a:off x="0" y="0"/>
          <a:ext cx="0" cy="0"/>
          <a:chOff x="0" y="0"/>
          <a:chExt cx="0" cy="0"/>
        </a:xfrm>
      </p:grpSpPr>
      <p:sp>
        <p:nvSpPr>
          <p:cNvPr id="532" name="Google Shape;532;p44"/>
          <p:cNvSpPr/>
          <p:nvPr/>
        </p:nvSpPr>
        <p:spPr>
          <a:xfrm>
            <a:off x="334900" y="342900"/>
            <a:ext cx="2777490" cy="71248"/>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3" name="Google Shape;533;p44"/>
          <p:cNvSpPr/>
          <p:nvPr/>
        </p:nvSpPr>
        <p:spPr>
          <a:xfrm>
            <a:off x="6031610" y="340232"/>
            <a:ext cx="2777490" cy="73916"/>
          </a:xfrm>
          <a:prstGeom prst="rect">
            <a:avLst/>
          </a:prstGeom>
          <a:solidFill>
            <a:schemeClr val="accent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 name="Google Shape;534;p44"/>
          <p:cNvSpPr/>
          <p:nvPr/>
        </p:nvSpPr>
        <p:spPr>
          <a:xfrm>
            <a:off x="3181373" y="342900"/>
            <a:ext cx="2777490" cy="6858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 name="Google Shape;535;p44"/>
          <p:cNvSpPr/>
          <p:nvPr/>
        </p:nvSpPr>
        <p:spPr>
          <a:xfrm>
            <a:off x="334900" y="2314324"/>
            <a:ext cx="8447150" cy="24786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 name="Google Shape;536;p44"/>
          <p:cNvSpPr/>
          <p:nvPr/>
        </p:nvSpPr>
        <p:spPr>
          <a:xfrm>
            <a:off x="0" y="478631"/>
            <a:ext cx="9143999" cy="4664869"/>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bin"/>
              <a:ea typeface="Cabin"/>
              <a:cs typeface="Cabin"/>
              <a:sym typeface="Cabin"/>
            </a:endParaRPr>
          </a:p>
        </p:txBody>
      </p:sp>
      <p:pic>
        <p:nvPicPr>
          <p:cNvPr id="537" name="Google Shape;537;p44"/>
          <p:cNvPicPr preferRelativeResize="0"/>
          <p:nvPr>
            <p:ph idx="1" type="body"/>
          </p:nvPr>
        </p:nvPicPr>
        <p:blipFill rotWithShape="1">
          <a:blip r:embed="rId3">
            <a:alphaModFix/>
          </a:blip>
          <a:srcRect b="0" l="0" r="0" t="0"/>
          <a:stretch/>
        </p:blipFill>
        <p:spPr>
          <a:xfrm>
            <a:off x="278915" y="495742"/>
            <a:ext cx="5585245" cy="4510085"/>
          </a:xfrm>
          <a:prstGeom prst="rect">
            <a:avLst/>
          </a:prstGeom>
          <a:noFill/>
          <a:ln>
            <a:noFill/>
          </a:ln>
        </p:spPr>
      </p:pic>
      <p:sp>
        <p:nvSpPr>
          <p:cNvPr id="538" name="Google Shape;538;p44"/>
          <p:cNvSpPr/>
          <p:nvPr/>
        </p:nvSpPr>
        <p:spPr>
          <a:xfrm>
            <a:off x="6031610" y="542924"/>
            <a:ext cx="2777490" cy="42500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 name="Google Shape;539;p44"/>
          <p:cNvSpPr txBox="1"/>
          <p:nvPr>
            <p:ph idx="12" type="sldNum"/>
          </p:nvPr>
        </p:nvSpPr>
        <p:spPr>
          <a:xfrm>
            <a:off x="7918725" y="4800600"/>
            <a:ext cx="76233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solidFill>
                  <a:srgbClr val="CA2214"/>
                </a:solidFill>
              </a:rPr>
              <a:t>‹#›</a:t>
            </a:fld>
            <a:endParaRPr sz="1100">
              <a:solidFill>
                <a:srgbClr val="CA2214"/>
              </a:solidFill>
            </a:endParaRPr>
          </a:p>
        </p:txBody>
      </p:sp>
      <p:sp>
        <p:nvSpPr>
          <p:cNvPr id="540" name="Google Shape;540;p44"/>
          <p:cNvSpPr txBox="1"/>
          <p:nvPr/>
        </p:nvSpPr>
        <p:spPr>
          <a:xfrm>
            <a:off x="6148277" y="717697"/>
            <a:ext cx="2532779" cy="360098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lt2"/>
                </a:solidFill>
                <a:latin typeface="Cabin"/>
                <a:ea typeface="Cabin"/>
                <a:cs typeface="Cabin"/>
                <a:sym typeface="Cabin"/>
              </a:rPr>
              <a:t>We have 5 main tables -- artist, albums, spotify, concert  and songs</a:t>
            </a:r>
            <a:endParaRPr sz="1100"/>
          </a:p>
          <a:p>
            <a:pPr indent="0" lvl="0" marL="0" marR="0" rtl="0" algn="l">
              <a:spcBef>
                <a:spcPts val="0"/>
              </a:spcBef>
              <a:spcAft>
                <a:spcPts val="0"/>
              </a:spcAft>
              <a:buNone/>
            </a:pPr>
            <a:r>
              <a:t/>
            </a:r>
            <a:endParaRPr sz="1400">
              <a:solidFill>
                <a:schemeClr val="lt2"/>
              </a:solidFill>
              <a:latin typeface="Cabin"/>
              <a:ea typeface="Cabin"/>
              <a:cs typeface="Cabin"/>
              <a:sym typeface="Cabin"/>
            </a:endParaRPr>
          </a:p>
          <a:p>
            <a:pPr indent="0" lvl="0" marL="0" marR="0" rtl="0" algn="l">
              <a:spcBef>
                <a:spcPts val="0"/>
              </a:spcBef>
              <a:spcAft>
                <a:spcPts val="0"/>
              </a:spcAft>
              <a:buNone/>
            </a:pPr>
            <a:r>
              <a:rPr lang="en" sz="1400">
                <a:solidFill>
                  <a:schemeClr val="lt2"/>
                </a:solidFill>
                <a:latin typeface="Cabin"/>
                <a:ea typeface="Cabin"/>
                <a:cs typeface="Cabin"/>
                <a:sym typeface="Cabin"/>
              </a:rPr>
              <a:t>After normalization, we have extra tables – country, state and date, adding up to 8 tables</a:t>
            </a:r>
            <a:endParaRPr sz="1100"/>
          </a:p>
          <a:p>
            <a:pPr indent="0" lvl="0" marL="0" marR="0" rtl="0" algn="l">
              <a:spcBef>
                <a:spcPts val="0"/>
              </a:spcBef>
              <a:spcAft>
                <a:spcPts val="0"/>
              </a:spcAft>
              <a:buNone/>
            </a:pPr>
            <a:r>
              <a:t/>
            </a:r>
            <a:endParaRPr sz="1400">
              <a:solidFill>
                <a:schemeClr val="lt2"/>
              </a:solidFill>
              <a:latin typeface="Cabin"/>
              <a:ea typeface="Cabin"/>
              <a:cs typeface="Cabin"/>
              <a:sym typeface="Cabin"/>
            </a:endParaRPr>
          </a:p>
          <a:p>
            <a:pPr indent="0" lvl="0" marL="0" marR="0" rtl="0" algn="l">
              <a:spcBef>
                <a:spcPts val="0"/>
              </a:spcBef>
              <a:spcAft>
                <a:spcPts val="0"/>
              </a:spcAft>
              <a:buNone/>
            </a:pPr>
            <a:r>
              <a:rPr lang="en" sz="1400">
                <a:solidFill>
                  <a:schemeClr val="lt2"/>
                </a:solidFill>
                <a:latin typeface="Cabin"/>
                <a:ea typeface="Cabin"/>
                <a:cs typeface="Cabin"/>
                <a:sym typeface="Cabin"/>
              </a:rPr>
              <a:t>For attribute of ID, ranking, stream, age are INT type;</a:t>
            </a:r>
            <a:endParaRPr sz="1100"/>
          </a:p>
          <a:p>
            <a:pPr indent="0" lvl="0" marL="0" marR="0" rtl="0" algn="l">
              <a:spcBef>
                <a:spcPts val="0"/>
              </a:spcBef>
              <a:spcAft>
                <a:spcPts val="0"/>
              </a:spcAft>
              <a:buNone/>
            </a:pPr>
            <a:r>
              <a:rPr lang="en" sz="1400">
                <a:solidFill>
                  <a:schemeClr val="lt2"/>
                </a:solidFill>
                <a:latin typeface="Cabin"/>
                <a:ea typeface="Cabin"/>
                <a:cs typeface="Cabin"/>
                <a:sym typeface="Cabin"/>
              </a:rPr>
              <a:t>country_name, state_name, abbreviation, album and Artist_name are either TEXT or VARCHAR type</a:t>
            </a:r>
            <a:endParaRPr sz="1100"/>
          </a:p>
          <a:p>
            <a:pPr indent="0" lvl="0" marL="0" marR="0" rtl="0" algn="l">
              <a:spcBef>
                <a:spcPts val="0"/>
              </a:spcBef>
              <a:spcAft>
                <a:spcPts val="0"/>
              </a:spcAft>
              <a:buNone/>
            </a:pPr>
            <a:r>
              <a:t/>
            </a:r>
            <a:endParaRPr sz="1400">
              <a:solidFill>
                <a:schemeClr val="lt2"/>
              </a:solidFill>
              <a:latin typeface="Cabin"/>
              <a:ea typeface="Cabin"/>
              <a:cs typeface="Cabin"/>
              <a:sym typeface="Cabin"/>
            </a:endParaRPr>
          </a:p>
          <a:p>
            <a:pPr indent="0" lvl="0" marL="0" marR="0" rtl="0" algn="l">
              <a:spcBef>
                <a:spcPts val="0"/>
              </a:spcBef>
              <a:spcAft>
                <a:spcPts val="0"/>
              </a:spcAft>
              <a:buNone/>
            </a:pPr>
            <a:r>
              <a:rPr lang="en" sz="1400">
                <a:solidFill>
                  <a:schemeClr val="lt2"/>
                </a:solidFill>
                <a:latin typeface="Cabin"/>
                <a:ea typeface="Cabin"/>
                <a:cs typeface="Cabin"/>
                <a:sym typeface="Cabin"/>
              </a:rPr>
              <a:t>The nature of our database is snowflake database and our fact-table is Spotify_chart</a:t>
            </a:r>
            <a:endParaRPr sz="1400">
              <a:solidFill>
                <a:schemeClr val="lt2"/>
              </a:solidFill>
              <a:latin typeface="Cabin"/>
              <a:ea typeface="Cabin"/>
              <a:cs typeface="Cabin"/>
              <a:sym typeface="Cab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45"/>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100"/>
              <a:buFont typeface="Cabin"/>
              <a:buNone/>
            </a:pPr>
            <a:r>
              <a:rPr lang="en" sz="1100"/>
              <a:t>SQL QUERIES RESULT</a:t>
            </a:r>
            <a:endParaRPr sz="1100"/>
          </a:p>
        </p:txBody>
      </p:sp>
      <p:pic>
        <p:nvPicPr>
          <p:cNvPr id="546" name="Google Shape;546;p45"/>
          <p:cNvPicPr preferRelativeResize="0"/>
          <p:nvPr>
            <p:ph idx="1" type="body"/>
          </p:nvPr>
        </p:nvPicPr>
        <p:blipFill rotWithShape="1">
          <a:blip r:embed="rId3">
            <a:alphaModFix/>
          </a:blip>
          <a:srcRect b="0" l="0" r="0" t="0"/>
          <a:stretch/>
        </p:blipFill>
        <p:spPr>
          <a:xfrm>
            <a:off x="604754" y="1337342"/>
            <a:ext cx="1933575" cy="704850"/>
          </a:xfrm>
          <a:prstGeom prst="rect">
            <a:avLst/>
          </a:prstGeom>
          <a:noFill/>
          <a:ln>
            <a:noFill/>
          </a:ln>
        </p:spPr>
      </p:pic>
      <p:sp>
        <p:nvSpPr>
          <p:cNvPr id="547" name="Google Shape;547;p45"/>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548" name="Google Shape;548;p45"/>
          <p:cNvPicPr preferRelativeResize="0"/>
          <p:nvPr/>
        </p:nvPicPr>
        <p:blipFill rotWithShape="1">
          <a:blip r:embed="rId4">
            <a:alphaModFix/>
          </a:blip>
          <a:srcRect b="0" l="0" r="0" t="0"/>
          <a:stretch/>
        </p:blipFill>
        <p:spPr>
          <a:xfrm>
            <a:off x="648433" y="2779174"/>
            <a:ext cx="1752600" cy="1057275"/>
          </a:xfrm>
          <a:prstGeom prst="rect">
            <a:avLst/>
          </a:prstGeom>
          <a:noFill/>
          <a:ln>
            <a:noFill/>
          </a:ln>
        </p:spPr>
      </p:pic>
      <p:pic>
        <p:nvPicPr>
          <p:cNvPr id="549" name="Google Shape;549;p45"/>
          <p:cNvPicPr preferRelativeResize="0"/>
          <p:nvPr/>
        </p:nvPicPr>
        <p:blipFill rotWithShape="1">
          <a:blip r:embed="rId5">
            <a:alphaModFix/>
          </a:blip>
          <a:srcRect b="0" l="0" r="0" t="0"/>
          <a:stretch/>
        </p:blipFill>
        <p:spPr>
          <a:xfrm>
            <a:off x="3433286" y="1347830"/>
            <a:ext cx="1676400" cy="1066800"/>
          </a:xfrm>
          <a:prstGeom prst="rect">
            <a:avLst/>
          </a:prstGeom>
          <a:noFill/>
          <a:ln>
            <a:noFill/>
          </a:ln>
        </p:spPr>
      </p:pic>
      <p:pic>
        <p:nvPicPr>
          <p:cNvPr id="550" name="Google Shape;550;p45"/>
          <p:cNvPicPr preferRelativeResize="0"/>
          <p:nvPr/>
        </p:nvPicPr>
        <p:blipFill rotWithShape="1">
          <a:blip r:embed="rId6">
            <a:alphaModFix/>
          </a:blip>
          <a:srcRect b="0" l="0" r="0" t="0"/>
          <a:stretch/>
        </p:blipFill>
        <p:spPr>
          <a:xfrm>
            <a:off x="3162902" y="3017215"/>
            <a:ext cx="2324100" cy="1133475"/>
          </a:xfrm>
          <a:prstGeom prst="rect">
            <a:avLst/>
          </a:prstGeom>
          <a:noFill/>
          <a:ln>
            <a:noFill/>
          </a:ln>
        </p:spPr>
      </p:pic>
      <p:pic>
        <p:nvPicPr>
          <p:cNvPr id="551" name="Google Shape;551;p45"/>
          <p:cNvPicPr preferRelativeResize="0"/>
          <p:nvPr/>
        </p:nvPicPr>
        <p:blipFill rotWithShape="1">
          <a:blip r:embed="rId7">
            <a:alphaModFix/>
          </a:blip>
          <a:srcRect b="0" l="0" r="0" t="0"/>
          <a:stretch/>
        </p:blipFill>
        <p:spPr>
          <a:xfrm>
            <a:off x="6055951" y="1285507"/>
            <a:ext cx="2463790" cy="2367170"/>
          </a:xfrm>
          <a:prstGeom prst="rect">
            <a:avLst/>
          </a:prstGeom>
          <a:noFill/>
          <a:ln>
            <a:noFill/>
          </a:ln>
        </p:spPr>
      </p:pic>
      <p:sp>
        <p:nvSpPr>
          <p:cNvPr id="552" name="Google Shape;552;p45"/>
          <p:cNvSpPr txBox="1"/>
          <p:nvPr/>
        </p:nvSpPr>
        <p:spPr>
          <a:xfrm>
            <a:off x="475088" y="992810"/>
            <a:ext cx="2192908"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Total of streams per Country</a:t>
            </a:r>
            <a:endParaRPr sz="1100"/>
          </a:p>
        </p:txBody>
      </p:sp>
      <p:sp>
        <p:nvSpPr>
          <p:cNvPr id="553" name="Google Shape;553;p45"/>
          <p:cNvSpPr txBox="1"/>
          <p:nvPr/>
        </p:nvSpPr>
        <p:spPr>
          <a:xfrm>
            <a:off x="377869" y="2414630"/>
            <a:ext cx="254031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Top 5 days with the most streams</a:t>
            </a:r>
            <a:endParaRPr sz="1100"/>
          </a:p>
        </p:txBody>
      </p:sp>
      <p:sp>
        <p:nvSpPr>
          <p:cNvPr id="554" name="Google Shape;554;p45"/>
          <p:cNvSpPr txBox="1"/>
          <p:nvPr/>
        </p:nvSpPr>
        <p:spPr>
          <a:xfrm>
            <a:off x="2937505" y="992810"/>
            <a:ext cx="2774894"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Top 5 countries with the most Artists</a:t>
            </a:r>
            <a:endParaRPr sz="1100"/>
          </a:p>
        </p:txBody>
      </p:sp>
      <p:sp>
        <p:nvSpPr>
          <p:cNvPr id="555" name="Google Shape;555;p45"/>
          <p:cNvSpPr txBox="1"/>
          <p:nvPr/>
        </p:nvSpPr>
        <p:spPr>
          <a:xfrm>
            <a:off x="5851739" y="992810"/>
            <a:ext cx="2723822"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Top 10 artists with the most streams</a:t>
            </a:r>
            <a:endParaRPr sz="1100"/>
          </a:p>
        </p:txBody>
      </p:sp>
      <p:sp>
        <p:nvSpPr>
          <p:cNvPr id="556" name="Google Shape;556;p45"/>
          <p:cNvSpPr txBox="1"/>
          <p:nvPr/>
        </p:nvSpPr>
        <p:spPr>
          <a:xfrm>
            <a:off x="2786925" y="2665422"/>
            <a:ext cx="3438897"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Top 5 artist who in the top 200 billboard</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0" name="Shape 560"/>
        <p:cNvGrpSpPr/>
        <p:nvPr/>
      </p:nvGrpSpPr>
      <p:grpSpPr>
        <a:xfrm>
          <a:off x="0" y="0"/>
          <a:ext cx="0" cy="0"/>
          <a:chOff x="0" y="0"/>
          <a:chExt cx="0" cy="0"/>
        </a:xfrm>
      </p:grpSpPr>
      <p:sp>
        <p:nvSpPr>
          <p:cNvPr id="561" name="Google Shape;561;p46"/>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562" name="Google Shape;562;p46"/>
          <p:cNvPicPr preferRelativeResize="0"/>
          <p:nvPr/>
        </p:nvPicPr>
        <p:blipFill rotWithShape="1">
          <a:blip r:embed="rId3">
            <a:alphaModFix/>
          </a:blip>
          <a:srcRect b="0" l="-4584" r="-1235" t="0"/>
          <a:stretch/>
        </p:blipFill>
        <p:spPr>
          <a:xfrm>
            <a:off x="3408788" y="676432"/>
            <a:ext cx="5549269" cy="3619558"/>
          </a:xfrm>
          <a:prstGeom prst="rect">
            <a:avLst/>
          </a:prstGeom>
          <a:noFill/>
          <a:ln>
            <a:noFill/>
          </a:ln>
        </p:spPr>
      </p:pic>
      <p:sp>
        <p:nvSpPr>
          <p:cNvPr id="563" name="Google Shape;563;p46"/>
          <p:cNvSpPr txBox="1"/>
          <p:nvPr/>
        </p:nvSpPr>
        <p:spPr>
          <a:xfrm>
            <a:off x="298458" y="1205092"/>
            <a:ext cx="2969756" cy="2146742"/>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bin"/>
                <a:ea typeface="Cabin"/>
                <a:cs typeface="Cabin"/>
                <a:sym typeface="Cabin"/>
              </a:rPr>
              <a:t>Quantify the relationship between streams and dollars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bin"/>
                <a:ea typeface="Cabin"/>
                <a:cs typeface="Cabin"/>
                <a:sym typeface="Cabin"/>
              </a:rPr>
              <a:t>Dashboard to target potential artist for endorsements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bin"/>
                <a:ea typeface="Cabin"/>
                <a:cs typeface="Cabin"/>
                <a:sym typeface="Cabin"/>
              </a:rPr>
              <a:t>Relationship between content with the highest streaming frequency and sentiment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bin"/>
                <a:ea typeface="Cabin"/>
                <a:cs typeface="Cabin"/>
                <a:sym typeface="Cabin"/>
              </a:rPr>
              <a:t>Alignment between brand and artist values</a:t>
            </a:r>
            <a:endParaRPr sz="1100"/>
          </a:p>
          <a:p>
            <a:pPr indent="-127000" lvl="0" marL="215900" marR="0" rtl="0" algn="l">
              <a:spcBef>
                <a:spcPts val="0"/>
              </a:spcBef>
              <a:spcAft>
                <a:spcPts val="0"/>
              </a:spcAft>
              <a:buClr>
                <a:schemeClr val="dk1"/>
              </a:buClr>
              <a:buSzPts val="1400"/>
              <a:buFont typeface="Arial"/>
              <a:buNone/>
            </a:pPr>
            <a:r>
              <a:t/>
            </a:r>
            <a:endParaRPr sz="1400">
              <a:solidFill>
                <a:schemeClr val="dk1"/>
              </a:solidFill>
              <a:latin typeface="Cabin"/>
              <a:ea typeface="Cabin"/>
              <a:cs typeface="Cabin"/>
              <a:sym typeface="Cabin"/>
            </a:endParaRPr>
          </a:p>
        </p:txBody>
      </p:sp>
      <p:sp>
        <p:nvSpPr>
          <p:cNvPr id="564" name="Google Shape;564;p46"/>
          <p:cNvSpPr txBox="1"/>
          <p:nvPr/>
        </p:nvSpPr>
        <p:spPr>
          <a:xfrm>
            <a:off x="1124644" y="564612"/>
            <a:ext cx="1317383" cy="383012"/>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accent1"/>
              </a:buClr>
              <a:buSzPts val="2100"/>
              <a:buFont typeface="Cabin"/>
              <a:buNone/>
            </a:pPr>
            <a:r>
              <a:rPr b="0" lang="en" sz="2100" cap="none">
                <a:solidFill>
                  <a:schemeClr val="accent1"/>
                </a:solidFill>
                <a:latin typeface="Cabin"/>
                <a:ea typeface="Cabin"/>
                <a:cs typeface="Cabin"/>
                <a:sym typeface="Cabin"/>
              </a:rPr>
              <a:t>STREAMS</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47"/>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sp>
        <p:nvSpPr>
          <p:cNvPr id="570" name="Google Shape;570;p47"/>
          <p:cNvSpPr txBox="1"/>
          <p:nvPr>
            <p:ph type="title"/>
          </p:nvPr>
        </p:nvSpPr>
        <p:spPr>
          <a:xfrm>
            <a:off x="205732" y="336172"/>
            <a:ext cx="2250390"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1800"/>
              <a:buFont typeface="Cabin"/>
              <a:buNone/>
            </a:pPr>
            <a:r>
              <a:rPr lang="en" sz="1800"/>
              <a:t>MUSICIANS TRENDS</a:t>
            </a:r>
            <a:endParaRPr sz="1100"/>
          </a:p>
        </p:txBody>
      </p:sp>
      <p:pic>
        <p:nvPicPr>
          <p:cNvPr id="571" name="Google Shape;571;p47"/>
          <p:cNvPicPr preferRelativeResize="0"/>
          <p:nvPr/>
        </p:nvPicPr>
        <p:blipFill rotWithShape="1">
          <a:blip r:embed="rId3">
            <a:alphaModFix/>
          </a:blip>
          <a:srcRect b="0" l="0" r="0" t="0"/>
          <a:stretch/>
        </p:blipFill>
        <p:spPr>
          <a:xfrm>
            <a:off x="2706892" y="608674"/>
            <a:ext cx="6325466" cy="3926152"/>
          </a:xfrm>
          <a:prstGeom prst="rect">
            <a:avLst/>
          </a:prstGeom>
          <a:noFill/>
          <a:ln>
            <a:noFill/>
          </a:ln>
        </p:spPr>
      </p:pic>
      <p:pic>
        <p:nvPicPr>
          <p:cNvPr id="572" name="Google Shape;572;p47"/>
          <p:cNvPicPr preferRelativeResize="0"/>
          <p:nvPr>
            <p:ph idx="1" type="body"/>
          </p:nvPr>
        </p:nvPicPr>
        <p:blipFill rotWithShape="1">
          <a:blip r:embed="rId4">
            <a:alphaModFix/>
          </a:blip>
          <a:srcRect b="0" l="0" r="0" t="0"/>
          <a:stretch/>
        </p:blipFill>
        <p:spPr>
          <a:xfrm>
            <a:off x="205733" y="1309256"/>
            <a:ext cx="2501160" cy="2120470"/>
          </a:xfrm>
          <a:prstGeom prst="rect">
            <a:avLst/>
          </a:prstGeom>
          <a:noFill/>
          <a:ln>
            <a:noFill/>
          </a:ln>
        </p:spPr>
      </p:pic>
      <p:sp>
        <p:nvSpPr>
          <p:cNvPr id="573" name="Google Shape;573;p47"/>
          <p:cNvSpPr txBox="1"/>
          <p:nvPr/>
        </p:nvSpPr>
        <p:spPr>
          <a:xfrm>
            <a:off x="205732" y="3483977"/>
            <a:ext cx="1937783" cy="64633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Cabin"/>
                <a:ea typeface="Cabin"/>
                <a:cs typeface="Cabin"/>
                <a:sym typeface="Cabin"/>
              </a:rPr>
              <a:t>Friday should be a good time to buy advertising on Spotify</a:t>
            </a:r>
            <a:endParaRPr sz="1100"/>
          </a:p>
          <a:p>
            <a:pPr indent="0" lvl="0" marL="0" marR="0" rtl="0" algn="l">
              <a:spcBef>
                <a:spcPts val="0"/>
              </a:spcBef>
              <a:spcAft>
                <a:spcPts val="0"/>
              </a:spcAft>
              <a:buNone/>
            </a:pPr>
            <a:r>
              <a:t/>
            </a:r>
            <a:endParaRPr sz="1400">
              <a:solidFill>
                <a:schemeClr val="dk1"/>
              </a:solidFill>
              <a:latin typeface="Cabin"/>
              <a:ea typeface="Cabin"/>
              <a:cs typeface="Cabin"/>
              <a:sym typeface="Cab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48"/>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100"/>
              <a:buFont typeface="Cabin"/>
              <a:buNone/>
            </a:pPr>
            <a:r>
              <a:rPr lang="en" sz="1100"/>
              <a:t>FORECASTING – NAIVE  VS PROPHET</a:t>
            </a:r>
            <a:endParaRPr sz="1100"/>
          </a:p>
        </p:txBody>
      </p:sp>
      <p:sp>
        <p:nvSpPr>
          <p:cNvPr id="579" name="Google Shape;579;p48"/>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580" name="Google Shape;580;p48"/>
          <p:cNvPicPr preferRelativeResize="0"/>
          <p:nvPr/>
        </p:nvPicPr>
        <p:blipFill rotWithShape="1">
          <a:blip r:embed="rId3">
            <a:alphaModFix/>
          </a:blip>
          <a:srcRect b="0" l="0" r="0" t="0"/>
          <a:stretch/>
        </p:blipFill>
        <p:spPr>
          <a:xfrm>
            <a:off x="230257" y="1128128"/>
            <a:ext cx="4293935" cy="2640624"/>
          </a:xfrm>
          <a:prstGeom prst="rect">
            <a:avLst/>
          </a:prstGeom>
          <a:noFill/>
          <a:ln>
            <a:noFill/>
          </a:ln>
        </p:spPr>
      </p:pic>
      <p:pic>
        <p:nvPicPr>
          <p:cNvPr id="581" name="Google Shape;581;p48"/>
          <p:cNvPicPr preferRelativeResize="0"/>
          <p:nvPr/>
        </p:nvPicPr>
        <p:blipFill rotWithShape="1">
          <a:blip r:embed="rId4">
            <a:alphaModFix/>
          </a:blip>
          <a:srcRect b="0" l="0" r="0" t="0"/>
          <a:stretch/>
        </p:blipFill>
        <p:spPr>
          <a:xfrm>
            <a:off x="4619809" y="1128128"/>
            <a:ext cx="4444471" cy="27082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5" name="Shape 585"/>
        <p:cNvGrpSpPr/>
        <p:nvPr/>
      </p:nvGrpSpPr>
      <p:grpSpPr>
        <a:xfrm>
          <a:off x="0" y="0"/>
          <a:ext cx="0" cy="0"/>
          <a:chOff x="0" y="0"/>
          <a:chExt cx="0" cy="0"/>
        </a:xfrm>
      </p:grpSpPr>
      <p:sp>
        <p:nvSpPr>
          <p:cNvPr id="586" name="Google Shape;586;p49"/>
          <p:cNvSpPr txBox="1"/>
          <p:nvPr>
            <p:ph idx="12" type="sldNum"/>
          </p:nvPr>
        </p:nvSpPr>
        <p:spPr>
          <a:xfrm>
            <a:off x="8199474" y="4618616"/>
            <a:ext cx="408656"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587" name="Google Shape;587;p49"/>
          <p:cNvPicPr preferRelativeResize="0"/>
          <p:nvPr/>
        </p:nvPicPr>
        <p:blipFill rotWithShape="1">
          <a:blip r:embed="rId3">
            <a:alphaModFix/>
          </a:blip>
          <a:srcRect b="8055" l="0" r="2" t="0"/>
          <a:stretch/>
        </p:blipFill>
        <p:spPr>
          <a:xfrm>
            <a:off x="4324349" y="910159"/>
            <a:ext cx="4614974" cy="2718201"/>
          </a:xfrm>
          <a:prstGeom prst="rect">
            <a:avLst/>
          </a:prstGeom>
          <a:noFill/>
          <a:ln>
            <a:noFill/>
          </a:ln>
        </p:spPr>
      </p:pic>
      <p:pic>
        <p:nvPicPr>
          <p:cNvPr id="588" name="Google Shape;588;p49"/>
          <p:cNvPicPr preferRelativeResize="0"/>
          <p:nvPr/>
        </p:nvPicPr>
        <p:blipFill rotWithShape="1">
          <a:blip r:embed="rId4">
            <a:alphaModFix/>
          </a:blip>
          <a:srcRect b="0" l="0" r="0" t="0"/>
          <a:stretch/>
        </p:blipFill>
        <p:spPr>
          <a:xfrm>
            <a:off x="346604" y="837338"/>
            <a:ext cx="3977745" cy="2718201"/>
          </a:xfrm>
          <a:prstGeom prst="rect">
            <a:avLst/>
          </a:prstGeom>
          <a:noFill/>
          <a:ln>
            <a:noFill/>
          </a:ln>
        </p:spPr>
      </p:pic>
      <p:sp>
        <p:nvSpPr>
          <p:cNvPr id="589" name="Google Shape;589;p49"/>
          <p:cNvSpPr txBox="1"/>
          <p:nvPr/>
        </p:nvSpPr>
        <p:spPr>
          <a:xfrm>
            <a:off x="582133" y="3628360"/>
            <a:ext cx="3620386" cy="90024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States with more concerts can come with advertising campaigns to specific customers group like music fans</a:t>
            </a:r>
            <a:endParaRPr sz="1100"/>
          </a:p>
          <a:p>
            <a:pPr indent="0" lvl="0" marL="0" marR="0" rtl="0" algn="l">
              <a:spcBef>
                <a:spcPts val="0"/>
              </a:spcBef>
              <a:spcAft>
                <a:spcPts val="0"/>
              </a:spcAft>
              <a:buNone/>
            </a:pPr>
            <a:r>
              <a:t/>
            </a:r>
            <a:endParaRPr sz="1400">
              <a:solidFill>
                <a:schemeClr val="dk1"/>
              </a:solidFill>
              <a:latin typeface="Cabin"/>
              <a:ea typeface="Cabin"/>
              <a:cs typeface="Cabin"/>
              <a:sym typeface="Cabin"/>
            </a:endParaRPr>
          </a:p>
        </p:txBody>
      </p:sp>
      <p:sp>
        <p:nvSpPr>
          <p:cNvPr id="590" name="Google Shape;590;p49"/>
          <p:cNvSpPr txBox="1"/>
          <p:nvPr/>
        </p:nvSpPr>
        <p:spPr>
          <a:xfrm>
            <a:off x="4776678" y="3684182"/>
            <a:ext cx="3688606"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Most concerts are held on December and January. </a:t>
            </a:r>
            <a:endParaRPr sz="1100"/>
          </a:p>
        </p:txBody>
      </p:sp>
      <p:sp>
        <p:nvSpPr>
          <p:cNvPr id="591" name="Google Shape;591;p49"/>
          <p:cNvSpPr txBox="1"/>
          <p:nvPr/>
        </p:nvSpPr>
        <p:spPr>
          <a:xfrm>
            <a:off x="766873" y="381505"/>
            <a:ext cx="3250904" cy="383012"/>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accent1"/>
              </a:buClr>
              <a:buSzPts val="2100"/>
              <a:buFont typeface="Cabin"/>
              <a:buNone/>
            </a:pPr>
            <a:r>
              <a:rPr b="0" lang="en" sz="2100" cap="none">
                <a:solidFill>
                  <a:schemeClr val="accent1"/>
                </a:solidFill>
                <a:latin typeface="Cabin"/>
                <a:ea typeface="Cabin"/>
                <a:cs typeface="Cabin"/>
                <a:sym typeface="Cabin"/>
              </a:rPr>
              <a:t>CONCERT PRODUCTION</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50"/>
          <p:cNvSpPr txBox="1"/>
          <p:nvPr>
            <p:ph type="title"/>
          </p:nvPr>
        </p:nvSpPr>
        <p:spPr>
          <a:xfrm>
            <a:off x="330214" y="423452"/>
            <a:ext cx="2979170"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100"/>
              <a:buFont typeface="Cabin"/>
              <a:buNone/>
            </a:pPr>
            <a:r>
              <a:rPr lang="en" sz="1100"/>
              <a:t>MUSICIANS BRANDING</a:t>
            </a:r>
            <a:endParaRPr sz="1100"/>
          </a:p>
        </p:txBody>
      </p:sp>
      <p:sp>
        <p:nvSpPr>
          <p:cNvPr id="597" name="Google Shape;597;p50"/>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598" name="Google Shape;598;p50"/>
          <p:cNvPicPr preferRelativeResize="0"/>
          <p:nvPr/>
        </p:nvPicPr>
        <p:blipFill rotWithShape="1">
          <a:blip r:embed="rId3">
            <a:alphaModFix/>
          </a:blip>
          <a:srcRect b="0" l="0" r="0" t="0"/>
          <a:stretch/>
        </p:blipFill>
        <p:spPr>
          <a:xfrm>
            <a:off x="432767" y="746062"/>
            <a:ext cx="4136106" cy="2460185"/>
          </a:xfrm>
          <a:prstGeom prst="rect">
            <a:avLst/>
          </a:prstGeom>
          <a:noFill/>
          <a:ln>
            <a:noFill/>
          </a:ln>
        </p:spPr>
      </p:pic>
      <p:pic>
        <p:nvPicPr>
          <p:cNvPr id="599" name="Google Shape;599;p50"/>
          <p:cNvPicPr preferRelativeResize="0"/>
          <p:nvPr/>
        </p:nvPicPr>
        <p:blipFill rotWithShape="1">
          <a:blip r:embed="rId4">
            <a:alphaModFix/>
          </a:blip>
          <a:srcRect b="0" l="0" r="0" t="0"/>
          <a:stretch/>
        </p:blipFill>
        <p:spPr>
          <a:xfrm>
            <a:off x="4568873" y="746062"/>
            <a:ext cx="4075396" cy="2861179"/>
          </a:xfrm>
          <a:prstGeom prst="rect">
            <a:avLst/>
          </a:prstGeom>
          <a:noFill/>
          <a:ln>
            <a:noFill/>
          </a:ln>
        </p:spPr>
      </p:pic>
      <p:sp>
        <p:nvSpPr>
          <p:cNvPr id="600" name="Google Shape;600;p50"/>
          <p:cNvSpPr txBox="1"/>
          <p:nvPr/>
        </p:nvSpPr>
        <p:spPr>
          <a:xfrm>
            <a:off x="653903" y="3905041"/>
            <a:ext cx="7990368"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Top artists have most concerts next year has different preference to hold their concert, they can exploit more locations based on top concert locations.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51"/>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100"/>
              <a:buFont typeface="Cabin"/>
              <a:buNone/>
            </a:pPr>
            <a:r>
              <a:rPr lang="en" sz="1100"/>
              <a:t>LYRICS ANALYSIS: </a:t>
            </a:r>
            <a:endParaRPr sz="1100"/>
          </a:p>
        </p:txBody>
      </p:sp>
      <p:sp>
        <p:nvSpPr>
          <p:cNvPr id="606" name="Google Shape;606;p51"/>
          <p:cNvSpPr txBox="1"/>
          <p:nvPr>
            <p:ph idx="1" type="body"/>
          </p:nvPr>
        </p:nvSpPr>
        <p:spPr>
          <a:xfrm>
            <a:off x="435895" y="824447"/>
            <a:ext cx="4316859" cy="3273271"/>
          </a:xfrm>
          <a:prstGeom prst="rect">
            <a:avLst/>
          </a:prstGeom>
          <a:noFill/>
          <a:ln>
            <a:noFill/>
          </a:ln>
        </p:spPr>
        <p:txBody>
          <a:bodyPr anchorCtr="0" anchor="ctr" bIns="34275" lIns="68575" spcFirstLastPara="1" rIns="68575" wrap="square" tIns="34275">
            <a:noAutofit/>
          </a:bodyPr>
          <a:lstStyle/>
          <a:p>
            <a:pPr indent="-215900" lvl="0" marL="342900" rtl="0" algn="l">
              <a:spcBef>
                <a:spcPts val="0"/>
              </a:spcBef>
              <a:spcAft>
                <a:spcPts val="0"/>
              </a:spcAft>
              <a:buSzPts val="800"/>
              <a:buFont typeface="Courier New"/>
              <a:buChar char="o"/>
            </a:pPr>
            <a:r>
              <a:rPr lang="en" sz="1100">
                <a:solidFill>
                  <a:schemeClr val="dk1"/>
                </a:solidFill>
              </a:rPr>
              <a:t>Sentiment Analysis: negative words “” positive words “”</a:t>
            </a:r>
            <a:endParaRPr sz="1100">
              <a:solidFill>
                <a:schemeClr val="dk1"/>
              </a:solidFill>
            </a:endParaRPr>
          </a:p>
          <a:p>
            <a:pPr indent="-215900" lvl="0" marL="342900" rtl="0" algn="l">
              <a:spcBef>
                <a:spcPts val="0"/>
              </a:spcBef>
              <a:spcAft>
                <a:spcPts val="0"/>
              </a:spcAft>
              <a:buSzPts val="800"/>
              <a:buFont typeface="Courier New"/>
              <a:buChar char="o"/>
            </a:pPr>
            <a:r>
              <a:rPr lang="en" sz="1100">
                <a:solidFill>
                  <a:schemeClr val="dk1"/>
                </a:solidFill>
                <a:latin typeface="Cabin"/>
                <a:ea typeface="Cabin"/>
                <a:cs typeface="Cabin"/>
                <a:sym typeface="Cabin"/>
              </a:rPr>
              <a:t>Popular songs tend to be </a:t>
            </a:r>
            <a:r>
              <a:rPr lang="en" sz="1100">
                <a:solidFill>
                  <a:schemeClr val="dk1"/>
                </a:solidFill>
              </a:rPr>
              <a:t>slightly negative</a:t>
            </a:r>
            <a:endParaRPr sz="1100"/>
          </a:p>
          <a:p>
            <a:pPr indent="0" lvl="0" marL="127000" rtl="0" algn="l">
              <a:spcBef>
                <a:spcPts val="0"/>
              </a:spcBef>
              <a:spcAft>
                <a:spcPts val="0"/>
              </a:spcAft>
              <a:buSzPts val="800"/>
              <a:buNone/>
            </a:pPr>
            <a:r>
              <a:rPr lang="en" sz="1100">
                <a:solidFill>
                  <a:schemeClr val="dk1"/>
                </a:solidFill>
                <a:latin typeface="Cabin"/>
                <a:ea typeface="Cabin"/>
                <a:cs typeface="Cabin"/>
                <a:sym typeface="Cabin"/>
              </a:rPr>
              <a:t>	(correlation: -0.12), mean value is also negative</a:t>
            </a:r>
            <a:endParaRPr sz="1100"/>
          </a:p>
          <a:p>
            <a:pPr indent="-215900" lvl="0" marL="342900" rtl="0" algn="l">
              <a:spcBef>
                <a:spcPts val="0"/>
              </a:spcBef>
              <a:spcAft>
                <a:spcPts val="0"/>
              </a:spcAft>
              <a:buSzPts val="800"/>
              <a:buFont typeface="Courier New"/>
              <a:buChar char="o"/>
            </a:pPr>
            <a:r>
              <a:rPr lang="en" sz="1100">
                <a:solidFill>
                  <a:schemeClr val="dk1"/>
                </a:solidFill>
                <a:latin typeface="Cabin"/>
                <a:ea typeface="Cabin"/>
                <a:cs typeface="Cabin"/>
                <a:sym typeface="Cabin"/>
              </a:rPr>
              <a:t>Most songs are centered around neutral sentiments</a:t>
            </a:r>
            <a:endParaRPr sz="1100"/>
          </a:p>
          <a:p>
            <a:pPr indent="-215900" lvl="0" marL="342900" rtl="0" algn="l">
              <a:spcBef>
                <a:spcPts val="0"/>
              </a:spcBef>
              <a:spcAft>
                <a:spcPts val="0"/>
              </a:spcAft>
              <a:buSzPts val="800"/>
              <a:buFont typeface="Courier New"/>
              <a:buChar char="o"/>
            </a:pPr>
            <a:r>
              <a:rPr lang="en" sz="1100">
                <a:solidFill>
                  <a:schemeClr val="dk1"/>
                </a:solidFill>
                <a:latin typeface="Cabin"/>
                <a:ea typeface="Cabin"/>
                <a:cs typeface="Cabin"/>
                <a:sym typeface="Cabin"/>
              </a:rPr>
              <a:t>Some songs are very positive while being still very popular</a:t>
            </a:r>
            <a:endParaRPr sz="1100"/>
          </a:p>
          <a:p>
            <a:pPr indent="-215900" lvl="0" marL="342900" rtl="0" algn="l">
              <a:spcBef>
                <a:spcPts val="0"/>
              </a:spcBef>
              <a:spcAft>
                <a:spcPts val="0"/>
              </a:spcAft>
              <a:buClr>
                <a:schemeClr val="dk1"/>
              </a:buClr>
              <a:buSzPts val="800"/>
              <a:buFont typeface="Courier New"/>
              <a:buChar char="o"/>
            </a:pPr>
            <a:r>
              <a:rPr lang="en" sz="1100">
                <a:solidFill>
                  <a:schemeClr val="dk1"/>
                </a:solidFill>
                <a:latin typeface="Cabin"/>
                <a:ea typeface="Cabin"/>
                <a:cs typeface="Cabin"/>
                <a:sym typeface="Cabin"/>
              </a:rPr>
              <a:t>Companies can identify artists that are overall positive or negative - drill down which artists resonate with their overall theme.</a:t>
            </a:r>
            <a:endParaRPr sz="1100"/>
          </a:p>
          <a:p>
            <a:pPr indent="-215900" lvl="0" marL="342900" rtl="0" algn="l">
              <a:spcBef>
                <a:spcPts val="0"/>
              </a:spcBef>
              <a:spcAft>
                <a:spcPts val="0"/>
              </a:spcAft>
              <a:buClr>
                <a:schemeClr val="dk1"/>
              </a:buClr>
              <a:buSzPts val="800"/>
              <a:buFont typeface="Courier New"/>
              <a:buChar char="o"/>
            </a:pPr>
            <a:r>
              <a:rPr lang="en" sz="1100">
                <a:solidFill>
                  <a:schemeClr val="dk1"/>
                </a:solidFill>
                <a:latin typeface="Cabin"/>
                <a:ea typeface="Cabin"/>
                <a:cs typeface="Cabin"/>
                <a:sym typeface="Cabin"/>
              </a:rPr>
              <a:t>Companies can narrow down to songs that evoke specific emotion that can resonates with message of advertisement. </a:t>
            </a:r>
            <a:endParaRPr sz="1100"/>
          </a:p>
        </p:txBody>
      </p:sp>
      <p:sp>
        <p:nvSpPr>
          <p:cNvPr id="607" name="Google Shape;607;p51"/>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608" name="Google Shape;608;p51"/>
          <p:cNvPicPr preferRelativeResize="0"/>
          <p:nvPr/>
        </p:nvPicPr>
        <p:blipFill rotWithShape="1">
          <a:blip r:embed="rId3">
            <a:alphaModFix/>
          </a:blip>
          <a:srcRect b="0" l="0" r="0" t="0"/>
          <a:stretch/>
        </p:blipFill>
        <p:spPr>
          <a:xfrm>
            <a:off x="4752754" y="885160"/>
            <a:ext cx="4054777" cy="32125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52"/>
          <p:cNvSpPr txBox="1"/>
          <p:nvPr>
            <p:ph type="title"/>
          </p:nvPr>
        </p:nvSpPr>
        <p:spPr>
          <a:xfrm>
            <a:off x="330214" y="423452"/>
            <a:ext cx="8477400" cy="401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Summary</a:t>
            </a:r>
            <a:endParaRPr/>
          </a:p>
        </p:txBody>
      </p:sp>
      <p:sp>
        <p:nvSpPr>
          <p:cNvPr id="614" name="Google Shape;614;p52"/>
          <p:cNvSpPr txBox="1"/>
          <p:nvPr>
            <p:ph idx="1" type="body"/>
          </p:nvPr>
        </p:nvSpPr>
        <p:spPr>
          <a:xfrm>
            <a:off x="435895" y="824447"/>
            <a:ext cx="8272200" cy="3273300"/>
          </a:xfrm>
          <a:prstGeom prst="rect">
            <a:avLst/>
          </a:prstGeom>
        </p:spPr>
        <p:txBody>
          <a:bodyPr anchorCtr="0" anchor="ctr" bIns="34275" lIns="68575" spcFirstLastPara="1" rIns="68575" wrap="square" tIns="34275">
            <a:noAutofit/>
          </a:bodyPr>
          <a:lstStyle/>
          <a:p>
            <a:pPr indent="-304800" lvl="0" marL="457200" rtl="0" algn="l">
              <a:spcBef>
                <a:spcPts val="300"/>
              </a:spcBef>
              <a:spcAft>
                <a:spcPts val="0"/>
              </a:spcAft>
              <a:buSzPts val="1200"/>
              <a:buChar char="◼"/>
            </a:pPr>
            <a:r>
              <a:rPr lang="en"/>
              <a:t>We want to use Spotify data to help artists, advertisement companies, entertainment, and talent agencies to make more informed decisions</a:t>
            </a:r>
            <a:endParaRPr/>
          </a:p>
          <a:p>
            <a:pPr indent="-304800" lvl="0" marL="457200" rtl="0" algn="l">
              <a:spcBef>
                <a:spcPts val="0"/>
              </a:spcBef>
              <a:spcAft>
                <a:spcPts val="0"/>
              </a:spcAft>
              <a:buSzPts val="1200"/>
              <a:buChar char="◼"/>
            </a:pPr>
            <a:r>
              <a:rPr lang="en"/>
              <a:t>We collect artist, lyrics, stream, and concert ticket data, and evaluate metrics of popularity and sentiment</a:t>
            </a:r>
            <a:endParaRPr/>
          </a:p>
          <a:p>
            <a:pPr indent="-304800" lvl="0" marL="457200" rtl="0" algn="l">
              <a:spcBef>
                <a:spcPts val="0"/>
              </a:spcBef>
              <a:spcAft>
                <a:spcPts val="0"/>
              </a:spcAft>
              <a:buSzPts val="1200"/>
              <a:buChar char="◼"/>
            </a:pPr>
            <a:r>
              <a:rPr lang="en"/>
              <a:t>Entertainment and talent agencies can get an estimate of concert ticket price based on region</a:t>
            </a:r>
            <a:endParaRPr/>
          </a:p>
          <a:p>
            <a:pPr indent="-304800" lvl="0" marL="457200" rtl="0" algn="l">
              <a:spcBef>
                <a:spcPts val="0"/>
              </a:spcBef>
              <a:spcAft>
                <a:spcPts val="0"/>
              </a:spcAft>
              <a:buSzPts val="1200"/>
              <a:buChar char="◼"/>
            </a:pPr>
            <a:r>
              <a:rPr lang="en"/>
              <a:t>Advertisement companies can quickly narrow down songs and artists that better reflect the theme of advertisement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53"/>
          <p:cNvSpPr txBox="1"/>
          <p:nvPr>
            <p:ph type="title"/>
          </p:nvPr>
        </p:nvSpPr>
        <p:spPr>
          <a:xfrm>
            <a:off x="435894" y="423452"/>
            <a:ext cx="8371638"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100"/>
              <a:buFont typeface="Cabin"/>
              <a:buNone/>
            </a:pPr>
            <a:r>
              <a:rPr lang="en" sz="1100"/>
              <a:t>MORE DATA FOR DEEPER INSIGHT </a:t>
            </a:r>
            <a:endParaRPr sz="1100"/>
          </a:p>
        </p:txBody>
      </p:sp>
      <p:sp>
        <p:nvSpPr>
          <p:cNvPr id="620" name="Google Shape;620;p53"/>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noAutofit/>
          </a:bodyPr>
          <a:lstStyle/>
          <a:p>
            <a:pPr indent="-234950" lvl="0" marL="228600" rtl="0" algn="l">
              <a:spcBef>
                <a:spcPts val="0"/>
              </a:spcBef>
              <a:spcAft>
                <a:spcPts val="0"/>
              </a:spcAft>
              <a:buSzPts val="1700"/>
              <a:buChar char="◼"/>
            </a:pPr>
            <a:r>
              <a:rPr lang="en" sz="1800">
                <a:solidFill>
                  <a:schemeClr val="dk1"/>
                </a:solidFill>
              </a:rPr>
              <a:t>Go more international, collect data from countries other than North America</a:t>
            </a:r>
            <a:endParaRPr sz="1100"/>
          </a:p>
          <a:p>
            <a:pPr indent="-234950" lvl="0" marL="228600" rtl="0" algn="l">
              <a:spcBef>
                <a:spcPts val="800"/>
              </a:spcBef>
              <a:spcAft>
                <a:spcPts val="0"/>
              </a:spcAft>
              <a:buSzPts val="1700"/>
              <a:buChar char="◼"/>
            </a:pPr>
            <a:r>
              <a:rPr lang="en" sz="1800">
                <a:solidFill>
                  <a:schemeClr val="dk1"/>
                </a:solidFill>
              </a:rPr>
              <a:t>Research and map </a:t>
            </a:r>
            <a:r>
              <a:rPr lang="en" sz="1800">
                <a:solidFill>
                  <a:schemeClr val="dk1"/>
                </a:solidFill>
              </a:rPr>
              <a:t>the sentiments of successful advertisement songs to new songs in Spotify</a:t>
            </a:r>
            <a:endParaRPr sz="1100"/>
          </a:p>
          <a:p>
            <a:pPr indent="-234950" lvl="0" marL="228600" rtl="0" algn="l">
              <a:spcBef>
                <a:spcPts val="800"/>
              </a:spcBef>
              <a:spcAft>
                <a:spcPts val="0"/>
              </a:spcAft>
              <a:buSzPts val="1700"/>
              <a:buChar char="◼"/>
            </a:pPr>
            <a:r>
              <a:rPr lang="en" sz="1800">
                <a:solidFill>
                  <a:schemeClr val="dk1"/>
                </a:solidFill>
              </a:rPr>
              <a:t>Forecasting each artist’s total streams per day as time series data</a:t>
            </a:r>
            <a:endParaRPr sz="1100"/>
          </a:p>
          <a:p>
            <a:pPr indent="-234950" lvl="1" marL="469900" rtl="0" algn="l">
              <a:spcBef>
                <a:spcPts val="800"/>
              </a:spcBef>
              <a:spcAft>
                <a:spcPts val="0"/>
              </a:spcAft>
              <a:buSzPts val="1700"/>
              <a:buChar char="◼"/>
            </a:pPr>
            <a:r>
              <a:rPr lang="en" sz="1800">
                <a:solidFill>
                  <a:schemeClr val="dk1"/>
                </a:solidFill>
              </a:rPr>
              <a:t>Scrape more historical data rather than two-months frame</a:t>
            </a:r>
            <a:endParaRPr sz="1100"/>
          </a:p>
          <a:p>
            <a:pPr indent="-234950" lvl="1" marL="469900" rtl="0" algn="l">
              <a:spcBef>
                <a:spcPts val="800"/>
              </a:spcBef>
              <a:spcAft>
                <a:spcPts val="0"/>
              </a:spcAft>
              <a:buSzPts val="1700"/>
              <a:buChar char="◼"/>
            </a:pPr>
            <a:r>
              <a:rPr lang="en" sz="1800">
                <a:solidFill>
                  <a:schemeClr val="dk1"/>
                </a:solidFill>
              </a:rPr>
              <a:t>With greater abundance of longitudinal data, we can forecast with greater accuracy per artist, so go granular. </a:t>
            </a:r>
            <a:endParaRPr sz="1100"/>
          </a:p>
          <a:p>
            <a:pPr indent="-152400" lvl="0" marL="228600" rtl="0" algn="l">
              <a:spcBef>
                <a:spcPts val="700"/>
              </a:spcBef>
              <a:spcAft>
                <a:spcPts val="0"/>
              </a:spcAft>
              <a:buSzPts val="1200"/>
              <a:buNone/>
            </a:pPr>
            <a:r>
              <a:t/>
            </a:r>
            <a:endParaRPr sz="1100"/>
          </a:p>
        </p:txBody>
      </p:sp>
      <p:sp>
        <p:nvSpPr>
          <p:cNvPr id="621" name="Google Shape;621;p53"/>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6"/>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100"/>
              <a:buFont typeface="Cabin"/>
              <a:buNone/>
            </a:pPr>
            <a:r>
              <a:rPr lang="en" sz="1100"/>
              <a:t>AGENDA</a:t>
            </a:r>
            <a:endParaRPr sz="1100"/>
          </a:p>
        </p:txBody>
      </p:sp>
      <p:grpSp>
        <p:nvGrpSpPr>
          <p:cNvPr id="418" name="Google Shape;418;p36"/>
          <p:cNvGrpSpPr/>
          <p:nvPr/>
        </p:nvGrpSpPr>
        <p:grpSpPr>
          <a:xfrm>
            <a:off x="-3263326" y="327149"/>
            <a:ext cx="11927861" cy="4407049"/>
            <a:chOff x="-4932126" y="-756014"/>
            <a:chExt cx="15903815" cy="5876065"/>
          </a:xfrm>
        </p:grpSpPr>
        <p:sp>
          <p:nvSpPr>
            <p:cNvPr id="419" name="Google Shape;419;p36"/>
            <p:cNvSpPr/>
            <p:nvPr/>
          </p:nvSpPr>
          <p:spPr>
            <a:xfrm>
              <a:off x="-4932126" y="-756014"/>
              <a:ext cx="5876065" cy="5876065"/>
            </a:xfrm>
            <a:prstGeom prst="blockArc">
              <a:avLst>
                <a:gd fmla="val 18900000" name="adj1"/>
                <a:gd fmla="val 2700000" name="adj2"/>
                <a:gd fmla="val 368" name="adj3"/>
              </a:avLst>
            </a:prstGeom>
            <a:noFill/>
            <a:ln cap="rnd" cmpd="sng" w="22225">
              <a:solidFill>
                <a:srgbClr val="590F0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36"/>
            <p:cNvSpPr/>
            <p:nvPr/>
          </p:nvSpPr>
          <p:spPr>
            <a:xfrm>
              <a:off x="306137" y="198389"/>
              <a:ext cx="10665552" cy="396603"/>
            </a:xfrm>
            <a:prstGeom prst="rect">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 name="Google Shape;421;p36"/>
            <p:cNvSpPr txBox="1"/>
            <p:nvPr/>
          </p:nvSpPr>
          <p:spPr>
            <a:xfrm>
              <a:off x="306137" y="198389"/>
              <a:ext cx="10665552" cy="396603"/>
            </a:xfrm>
            <a:prstGeom prst="rect">
              <a:avLst/>
            </a:prstGeom>
            <a:noFill/>
            <a:ln>
              <a:noFill/>
            </a:ln>
          </p:spPr>
          <p:txBody>
            <a:bodyPr anchorCtr="0" anchor="ctr" bIns="40000" lIns="236100" spcFirstLastPara="1" rIns="40000" wrap="square" tIns="40000">
              <a:noAutofit/>
            </a:bodyPr>
            <a:lstStyle/>
            <a:p>
              <a:pPr indent="0" lvl="0" marL="0" marR="0" rtl="0" algn="l">
                <a:lnSpc>
                  <a:spcPct val="90000"/>
                </a:lnSpc>
                <a:spcBef>
                  <a:spcPts val="0"/>
                </a:spcBef>
                <a:spcAft>
                  <a:spcPts val="0"/>
                </a:spcAft>
                <a:buClr>
                  <a:schemeClr val="lt1"/>
                </a:buClr>
                <a:buSzPts val="1600"/>
                <a:buFont typeface="Cabin"/>
                <a:buNone/>
              </a:pPr>
              <a:r>
                <a:rPr b="0" i="0" lang="en" sz="1600" u="none" cap="none" strike="noStrike">
                  <a:solidFill>
                    <a:schemeClr val="lt1"/>
                  </a:solidFill>
                  <a:latin typeface="Cabin"/>
                  <a:ea typeface="Cabin"/>
                  <a:cs typeface="Cabin"/>
                  <a:sym typeface="Cabin"/>
                </a:rPr>
                <a:t>Executive Summary </a:t>
              </a:r>
              <a:endParaRPr sz="1100"/>
            </a:p>
          </p:txBody>
        </p:sp>
        <p:sp>
          <p:nvSpPr>
            <p:cNvPr id="422" name="Google Shape;422;p36"/>
            <p:cNvSpPr/>
            <p:nvPr/>
          </p:nvSpPr>
          <p:spPr>
            <a:xfrm>
              <a:off x="58259" y="148813"/>
              <a:ext cx="495754" cy="495754"/>
            </a:xfrm>
            <a:prstGeom prst="ellipse">
              <a:avLst/>
            </a:prstGeom>
            <a:solidFill>
              <a:schemeClr val="lt1"/>
            </a:solidFill>
            <a:ln cap="rnd" cmpd="sng" w="222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 name="Google Shape;423;p36"/>
            <p:cNvSpPr/>
            <p:nvPr/>
          </p:nvSpPr>
          <p:spPr>
            <a:xfrm>
              <a:off x="665297" y="793643"/>
              <a:ext cx="10306392" cy="396603"/>
            </a:xfrm>
            <a:prstGeom prst="rect">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 name="Google Shape;424;p36"/>
            <p:cNvSpPr txBox="1"/>
            <p:nvPr/>
          </p:nvSpPr>
          <p:spPr>
            <a:xfrm>
              <a:off x="665297" y="793643"/>
              <a:ext cx="10306392" cy="396603"/>
            </a:xfrm>
            <a:prstGeom prst="rect">
              <a:avLst/>
            </a:prstGeom>
            <a:noFill/>
            <a:ln>
              <a:noFill/>
            </a:ln>
          </p:spPr>
          <p:txBody>
            <a:bodyPr anchorCtr="0" anchor="ctr" bIns="40000" lIns="236100" spcFirstLastPara="1" rIns="40000" wrap="square" tIns="40000">
              <a:noAutofit/>
            </a:bodyPr>
            <a:lstStyle/>
            <a:p>
              <a:pPr indent="0" lvl="0" marL="0" marR="0" rtl="0" algn="l">
                <a:lnSpc>
                  <a:spcPct val="90000"/>
                </a:lnSpc>
                <a:spcBef>
                  <a:spcPts val="0"/>
                </a:spcBef>
                <a:spcAft>
                  <a:spcPts val="0"/>
                </a:spcAft>
                <a:buClr>
                  <a:schemeClr val="lt1"/>
                </a:buClr>
                <a:buSzPts val="1600"/>
                <a:buFont typeface="Cabin"/>
                <a:buNone/>
              </a:pPr>
              <a:r>
                <a:rPr b="0" i="0" lang="en" sz="1600" u="none" cap="none" strike="noStrike">
                  <a:solidFill>
                    <a:schemeClr val="lt1"/>
                  </a:solidFill>
                  <a:latin typeface="Cabin"/>
                  <a:ea typeface="Cabin"/>
                  <a:cs typeface="Cabin"/>
                  <a:sym typeface="Cabin"/>
                </a:rPr>
                <a:t>Business Use Cases</a:t>
              </a:r>
              <a:endParaRPr sz="1100"/>
            </a:p>
          </p:txBody>
        </p:sp>
        <p:sp>
          <p:nvSpPr>
            <p:cNvPr id="425" name="Google Shape;425;p36"/>
            <p:cNvSpPr/>
            <p:nvPr/>
          </p:nvSpPr>
          <p:spPr>
            <a:xfrm>
              <a:off x="417420" y="744068"/>
              <a:ext cx="495754" cy="495754"/>
            </a:xfrm>
            <a:prstGeom prst="ellipse">
              <a:avLst/>
            </a:prstGeom>
            <a:solidFill>
              <a:schemeClr val="lt1"/>
            </a:solidFill>
            <a:ln cap="rnd" cmpd="sng" w="222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 name="Google Shape;426;p36"/>
            <p:cNvSpPr/>
            <p:nvPr/>
          </p:nvSpPr>
          <p:spPr>
            <a:xfrm>
              <a:off x="862115" y="1388462"/>
              <a:ext cx="10109574" cy="396603"/>
            </a:xfrm>
            <a:prstGeom prst="rect">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36"/>
            <p:cNvSpPr txBox="1"/>
            <p:nvPr/>
          </p:nvSpPr>
          <p:spPr>
            <a:xfrm>
              <a:off x="862115" y="1388462"/>
              <a:ext cx="10109574" cy="396603"/>
            </a:xfrm>
            <a:prstGeom prst="rect">
              <a:avLst/>
            </a:prstGeom>
            <a:noFill/>
            <a:ln>
              <a:noFill/>
            </a:ln>
          </p:spPr>
          <p:txBody>
            <a:bodyPr anchorCtr="0" anchor="ctr" bIns="40000" lIns="236100" spcFirstLastPara="1" rIns="40000" wrap="square" tIns="40000">
              <a:noAutofit/>
            </a:bodyPr>
            <a:lstStyle/>
            <a:p>
              <a:pPr indent="0" lvl="0" marL="0" marR="0" rtl="0" algn="l">
                <a:lnSpc>
                  <a:spcPct val="90000"/>
                </a:lnSpc>
                <a:spcBef>
                  <a:spcPts val="0"/>
                </a:spcBef>
                <a:spcAft>
                  <a:spcPts val="0"/>
                </a:spcAft>
                <a:buClr>
                  <a:schemeClr val="lt1"/>
                </a:buClr>
                <a:buSzPts val="1600"/>
                <a:buFont typeface="Cabin"/>
                <a:buNone/>
              </a:pPr>
              <a:r>
                <a:rPr b="0" i="0" lang="en" sz="1600" u="none" cap="none" strike="noStrike">
                  <a:solidFill>
                    <a:schemeClr val="lt1"/>
                  </a:solidFill>
                  <a:latin typeface="Cabin"/>
                  <a:ea typeface="Cabin"/>
                  <a:cs typeface="Cabin"/>
                  <a:sym typeface="Cabin"/>
                </a:rPr>
                <a:t>Data Processing </a:t>
              </a:r>
              <a:endParaRPr sz="1100"/>
            </a:p>
          </p:txBody>
        </p:sp>
        <p:sp>
          <p:nvSpPr>
            <p:cNvPr id="428" name="Google Shape;428;p36"/>
            <p:cNvSpPr/>
            <p:nvPr/>
          </p:nvSpPr>
          <p:spPr>
            <a:xfrm>
              <a:off x="614238" y="1338886"/>
              <a:ext cx="495754" cy="495754"/>
            </a:xfrm>
            <a:prstGeom prst="ellipse">
              <a:avLst/>
            </a:prstGeom>
            <a:solidFill>
              <a:schemeClr val="lt1"/>
            </a:solidFill>
            <a:ln cap="rnd" cmpd="sng" w="222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 name="Google Shape;429;p36"/>
            <p:cNvSpPr/>
            <p:nvPr/>
          </p:nvSpPr>
          <p:spPr>
            <a:xfrm>
              <a:off x="924957" y="1983716"/>
              <a:ext cx="10046732" cy="396603"/>
            </a:xfrm>
            <a:prstGeom prst="rect">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36"/>
            <p:cNvSpPr txBox="1"/>
            <p:nvPr/>
          </p:nvSpPr>
          <p:spPr>
            <a:xfrm>
              <a:off x="924957" y="1983716"/>
              <a:ext cx="10046732" cy="396603"/>
            </a:xfrm>
            <a:prstGeom prst="rect">
              <a:avLst/>
            </a:prstGeom>
            <a:noFill/>
            <a:ln>
              <a:noFill/>
            </a:ln>
          </p:spPr>
          <p:txBody>
            <a:bodyPr anchorCtr="0" anchor="ctr" bIns="40000" lIns="236100" spcFirstLastPara="1" rIns="40000" wrap="square" tIns="40000">
              <a:noAutofit/>
            </a:bodyPr>
            <a:lstStyle/>
            <a:p>
              <a:pPr indent="0" lvl="0" marL="0" marR="0" rtl="0" algn="l">
                <a:lnSpc>
                  <a:spcPct val="90000"/>
                </a:lnSpc>
                <a:spcBef>
                  <a:spcPts val="0"/>
                </a:spcBef>
                <a:spcAft>
                  <a:spcPts val="0"/>
                </a:spcAft>
                <a:buClr>
                  <a:schemeClr val="lt1"/>
                </a:buClr>
                <a:buSzPts val="1600"/>
                <a:buFont typeface="Cabin"/>
                <a:buNone/>
              </a:pPr>
              <a:r>
                <a:rPr b="0" i="0" lang="en" sz="1600" u="none" cap="none" strike="noStrike">
                  <a:solidFill>
                    <a:schemeClr val="lt1"/>
                  </a:solidFill>
                  <a:latin typeface="Cabin"/>
                  <a:ea typeface="Cabin"/>
                  <a:cs typeface="Cabin"/>
                  <a:sym typeface="Cabin"/>
                </a:rPr>
                <a:t>Data Modeling</a:t>
              </a:r>
              <a:endParaRPr sz="1100"/>
            </a:p>
          </p:txBody>
        </p:sp>
        <p:sp>
          <p:nvSpPr>
            <p:cNvPr id="431" name="Google Shape;431;p36"/>
            <p:cNvSpPr/>
            <p:nvPr/>
          </p:nvSpPr>
          <p:spPr>
            <a:xfrm>
              <a:off x="677080" y="1934141"/>
              <a:ext cx="495754" cy="495754"/>
            </a:xfrm>
            <a:prstGeom prst="ellipse">
              <a:avLst/>
            </a:prstGeom>
            <a:solidFill>
              <a:schemeClr val="lt1"/>
            </a:solidFill>
            <a:ln cap="rnd" cmpd="sng" w="222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36"/>
            <p:cNvSpPr/>
            <p:nvPr/>
          </p:nvSpPr>
          <p:spPr>
            <a:xfrm>
              <a:off x="862115" y="2578971"/>
              <a:ext cx="10109574" cy="396603"/>
            </a:xfrm>
            <a:prstGeom prst="rect">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 name="Google Shape;433;p36"/>
            <p:cNvSpPr txBox="1"/>
            <p:nvPr/>
          </p:nvSpPr>
          <p:spPr>
            <a:xfrm>
              <a:off x="862115" y="2578971"/>
              <a:ext cx="10109574" cy="396603"/>
            </a:xfrm>
            <a:prstGeom prst="rect">
              <a:avLst/>
            </a:prstGeom>
            <a:noFill/>
            <a:ln>
              <a:noFill/>
            </a:ln>
          </p:spPr>
          <p:txBody>
            <a:bodyPr anchorCtr="0" anchor="ctr" bIns="40000" lIns="236100" spcFirstLastPara="1" rIns="40000" wrap="square" tIns="40000">
              <a:noAutofit/>
            </a:bodyPr>
            <a:lstStyle/>
            <a:p>
              <a:pPr indent="0" lvl="0" marL="0" marR="0" rtl="0" algn="l">
                <a:lnSpc>
                  <a:spcPct val="90000"/>
                </a:lnSpc>
                <a:spcBef>
                  <a:spcPts val="0"/>
                </a:spcBef>
                <a:spcAft>
                  <a:spcPts val="0"/>
                </a:spcAft>
                <a:buClr>
                  <a:schemeClr val="lt1"/>
                </a:buClr>
                <a:buSzPts val="1600"/>
                <a:buFont typeface="Cabin"/>
                <a:buNone/>
              </a:pPr>
              <a:r>
                <a:rPr b="0" i="0" lang="en" sz="1600" u="none" cap="none" strike="noStrike">
                  <a:solidFill>
                    <a:schemeClr val="lt1"/>
                  </a:solidFill>
                  <a:latin typeface="Cabin"/>
                  <a:ea typeface="Cabin"/>
                  <a:cs typeface="Cabin"/>
                  <a:sym typeface="Cabin"/>
                </a:rPr>
                <a:t>Business Analysis</a:t>
              </a:r>
              <a:endParaRPr sz="1100"/>
            </a:p>
          </p:txBody>
        </p:sp>
        <p:sp>
          <p:nvSpPr>
            <p:cNvPr id="434" name="Google Shape;434;p36"/>
            <p:cNvSpPr/>
            <p:nvPr/>
          </p:nvSpPr>
          <p:spPr>
            <a:xfrm>
              <a:off x="614238" y="2529395"/>
              <a:ext cx="495754" cy="495754"/>
            </a:xfrm>
            <a:prstGeom prst="ellipse">
              <a:avLst/>
            </a:prstGeom>
            <a:solidFill>
              <a:schemeClr val="lt1"/>
            </a:solidFill>
            <a:ln cap="rnd" cmpd="sng" w="222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 name="Google Shape;435;p36"/>
            <p:cNvSpPr/>
            <p:nvPr/>
          </p:nvSpPr>
          <p:spPr>
            <a:xfrm>
              <a:off x="665297" y="3173789"/>
              <a:ext cx="10306392" cy="396603"/>
            </a:xfrm>
            <a:prstGeom prst="rect">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 name="Google Shape;436;p36"/>
            <p:cNvSpPr txBox="1"/>
            <p:nvPr/>
          </p:nvSpPr>
          <p:spPr>
            <a:xfrm>
              <a:off x="665297" y="3173789"/>
              <a:ext cx="10306392" cy="396603"/>
            </a:xfrm>
            <a:prstGeom prst="rect">
              <a:avLst/>
            </a:prstGeom>
            <a:noFill/>
            <a:ln>
              <a:noFill/>
            </a:ln>
          </p:spPr>
          <p:txBody>
            <a:bodyPr anchorCtr="0" anchor="ctr" bIns="40000" lIns="236100" spcFirstLastPara="1" rIns="40000" wrap="square" tIns="40000">
              <a:noAutofit/>
            </a:bodyPr>
            <a:lstStyle/>
            <a:p>
              <a:pPr indent="0" lvl="0" marL="0" marR="0" rtl="0" algn="l">
                <a:lnSpc>
                  <a:spcPct val="90000"/>
                </a:lnSpc>
                <a:spcBef>
                  <a:spcPts val="0"/>
                </a:spcBef>
                <a:spcAft>
                  <a:spcPts val="0"/>
                </a:spcAft>
                <a:buClr>
                  <a:schemeClr val="lt1"/>
                </a:buClr>
                <a:buSzPts val="1600"/>
                <a:buFont typeface="Cabin"/>
                <a:buNone/>
              </a:pPr>
              <a:r>
                <a:rPr b="0" i="0" lang="en" sz="1600" u="none" cap="none" strike="noStrike">
                  <a:solidFill>
                    <a:schemeClr val="lt1"/>
                  </a:solidFill>
                  <a:latin typeface="Cabin"/>
                  <a:ea typeface="Cabin"/>
                  <a:cs typeface="Cabin"/>
                  <a:sym typeface="Cabin"/>
                </a:rPr>
                <a:t>Future Work </a:t>
              </a:r>
              <a:endParaRPr sz="1100"/>
            </a:p>
          </p:txBody>
        </p:sp>
        <p:sp>
          <p:nvSpPr>
            <p:cNvPr id="437" name="Google Shape;437;p36"/>
            <p:cNvSpPr/>
            <p:nvPr/>
          </p:nvSpPr>
          <p:spPr>
            <a:xfrm>
              <a:off x="417420" y="3124214"/>
              <a:ext cx="495754" cy="495754"/>
            </a:xfrm>
            <a:prstGeom prst="ellipse">
              <a:avLst/>
            </a:prstGeom>
            <a:solidFill>
              <a:schemeClr val="lt1"/>
            </a:solidFill>
            <a:ln cap="rnd" cmpd="sng" w="222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 name="Google Shape;438;p36"/>
            <p:cNvSpPr/>
            <p:nvPr/>
          </p:nvSpPr>
          <p:spPr>
            <a:xfrm>
              <a:off x="306137" y="3769044"/>
              <a:ext cx="10665552" cy="396603"/>
            </a:xfrm>
            <a:prstGeom prst="rect">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 name="Google Shape;439;p36"/>
            <p:cNvSpPr txBox="1"/>
            <p:nvPr/>
          </p:nvSpPr>
          <p:spPr>
            <a:xfrm>
              <a:off x="306137" y="3769044"/>
              <a:ext cx="10665552" cy="396603"/>
            </a:xfrm>
            <a:prstGeom prst="rect">
              <a:avLst/>
            </a:prstGeom>
            <a:noFill/>
            <a:ln>
              <a:noFill/>
            </a:ln>
          </p:spPr>
          <p:txBody>
            <a:bodyPr anchorCtr="0" anchor="ctr" bIns="40000" lIns="236100" spcFirstLastPara="1" rIns="40000" wrap="square" tIns="40000">
              <a:noAutofit/>
            </a:bodyPr>
            <a:lstStyle/>
            <a:p>
              <a:pPr indent="0" lvl="0" marL="0" marR="0" rtl="0" algn="l">
                <a:lnSpc>
                  <a:spcPct val="90000"/>
                </a:lnSpc>
                <a:spcBef>
                  <a:spcPts val="0"/>
                </a:spcBef>
                <a:spcAft>
                  <a:spcPts val="0"/>
                </a:spcAft>
                <a:buClr>
                  <a:schemeClr val="lt1"/>
                </a:buClr>
                <a:buSzPts val="1600"/>
                <a:buFont typeface="Cabin"/>
                <a:buNone/>
              </a:pPr>
              <a:r>
                <a:rPr b="0" i="0" lang="en" sz="1600" u="none" cap="none" strike="noStrike">
                  <a:solidFill>
                    <a:schemeClr val="lt1"/>
                  </a:solidFill>
                  <a:latin typeface="Cabin"/>
                  <a:ea typeface="Cabin"/>
                  <a:cs typeface="Cabin"/>
                  <a:sym typeface="Cabin"/>
                </a:rPr>
                <a:t>Lesson Learned</a:t>
              </a:r>
              <a:endParaRPr sz="1100"/>
            </a:p>
          </p:txBody>
        </p:sp>
        <p:sp>
          <p:nvSpPr>
            <p:cNvPr id="440" name="Google Shape;440;p36"/>
            <p:cNvSpPr/>
            <p:nvPr/>
          </p:nvSpPr>
          <p:spPr>
            <a:xfrm>
              <a:off x="58259" y="3719468"/>
              <a:ext cx="495754" cy="495754"/>
            </a:xfrm>
            <a:prstGeom prst="ellipse">
              <a:avLst/>
            </a:prstGeom>
            <a:solidFill>
              <a:schemeClr val="lt1"/>
            </a:solidFill>
            <a:ln cap="rnd" cmpd="sng" w="222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41" name="Google Shape;441;p36"/>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54"/>
          <p:cNvSpPr txBox="1"/>
          <p:nvPr>
            <p:ph type="title"/>
          </p:nvPr>
        </p:nvSpPr>
        <p:spPr>
          <a:xfrm>
            <a:off x="435894" y="423452"/>
            <a:ext cx="8371638"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100"/>
              <a:buFont typeface="Cabin"/>
              <a:buNone/>
            </a:pPr>
            <a:r>
              <a:rPr lang="en" sz="1100"/>
              <a:t>DATA ENGINEERING IS HARDER THAN IT LOOKS! </a:t>
            </a:r>
            <a:endParaRPr sz="1100"/>
          </a:p>
        </p:txBody>
      </p:sp>
      <p:sp>
        <p:nvSpPr>
          <p:cNvPr id="627" name="Google Shape;627;p54"/>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noAutofit/>
          </a:bodyPr>
          <a:lstStyle/>
          <a:p>
            <a:pPr indent="-260350" lvl="0" marL="254000" rtl="0" algn="l">
              <a:spcBef>
                <a:spcPts val="0"/>
              </a:spcBef>
              <a:spcAft>
                <a:spcPts val="0"/>
              </a:spcAft>
              <a:buSzPts val="1700"/>
              <a:buFont typeface="Cabin"/>
              <a:buAutoNum type="arabicPeriod"/>
            </a:pPr>
            <a:r>
              <a:rPr lang="en" sz="1800">
                <a:solidFill>
                  <a:schemeClr val="dk1"/>
                </a:solidFill>
              </a:rPr>
              <a:t>Use “sleep system” when scrapping to prevent your IP Address to be blocked</a:t>
            </a:r>
            <a:endParaRPr sz="1100"/>
          </a:p>
          <a:p>
            <a:pPr indent="-260350" lvl="0" marL="254000" rtl="0" algn="l">
              <a:spcBef>
                <a:spcPts val="800"/>
              </a:spcBef>
              <a:spcAft>
                <a:spcPts val="0"/>
              </a:spcAft>
              <a:buSzPts val="1700"/>
              <a:buFont typeface="Cabin"/>
              <a:buAutoNum type="arabicPeriod"/>
            </a:pPr>
            <a:r>
              <a:rPr lang="en" sz="1800">
                <a:solidFill>
                  <a:schemeClr val="dk1"/>
                </a:solidFill>
              </a:rPr>
              <a:t>Use API’s available instead of HTML nodes in web page scraping</a:t>
            </a:r>
            <a:endParaRPr sz="1100"/>
          </a:p>
          <a:p>
            <a:pPr indent="-260350" lvl="0" marL="254000" rtl="0" algn="l">
              <a:spcBef>
                <a:spcPts val="800"/>
              </a:spcBef>
              <a:spcAft>
                <a:spcPts val="0"/>
              </a:spcAft>
              <a:buSzPts val="1700"/>
              <a:buFont typeface="Cabin"/>
              <a:buAutoNum type="arabicPeriod"/>
            </a:pPr>
            <a:r>
              <a:rPr lang="en" sz="1800">
                <a:solidFill>
                  <a:schemeClr val="dk1"/>
                </a:solidFill>
              </a:rPr>
              <a:t>Forecast analysis requires at least 2 years of data in order to capture seasonality</a:t>
            </a:r>
            <a:endParaRPr sz="1100"/>
          </a:p>
          <a:p>
            <a:pPr indent="-260350" lvl="0" marL="254000" rtl="0" algn="l">
              <a:spcBef>
                <a:spcPts val="800"/>
              </a:spcBef>
              <a:spcAft>
                <a:spcPts val="0"/>
              </a:spcAft>
              <a:buSzPts val="1700"/>
              <a:buFont typeface="Cabin"/>
              <a:buAutoNum type="arabicPeriod"/>
            </a:pPr>
            <a:r>
              <a:rPr lang="en" sz="1800">
                <a:solidFill>
                  <a:schemeClr val="dk1"/>
                </a:solidFill>
              </a:rPr>
              <a:t>Some tools are more convenient and useful in certain aspects of data processing </a:t>
            </a:r>
            <a:endParaRPr sz="1100"/>
          </a:p>
          <a:p>
            <a:pPr indent="-260350" lvl="0" marL="254000" rtl="0" algn="l">
              <a:spcBef>
                <a:spcPts val="800"/>
              </a:spcBef>
              <a:spcAft>
                <a:spcPts val="0"/>
              </a:spcAft>
              <a:buSzPts val="1700"/>
              <a:buFont typeface="Cabin"/>
              <a:buAutoNum type="arabicPeriod"/>
            </a:pPr>
            <a:r>
              <a:rPr lang="en" sz="1800">
                <a:solidFill>
                  <a:schemeClr val="dk1"/>
                </a:solidFill>
              </a:rPr>
              <a:t>Only having a few variables is often not enough to produce a satisfying analysis even though data collection and processing is very painful</a:t>
            </a:r>
            <a:endParaRPr sz="1100"/>
          </a:p>
        </p:txBody>
      </p:sp>
      <p:sp>
        <p:nvSpPr>
          <p:cNvPr id="628" name="Google Shape;628;p54"/>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55"/>
          <p:cNvSpPr txBox="1"/>
          <p:nvPr>
            <p:ph type="title"/>
          </p:nvPr>
        </p:nvSpPr>
        <p:spPr>
          <a:xfrm>
            <a:off x="330214" y="423452"/>
            <a:ext cx="8477400" cy="401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THANK YOU</a:t>
            </a:r>
            <a:endParaRPr/>
          </a:p>
        </p:txBody>
      </p:sp>
      <p:sp>
        <p:nvSpPr>
          <p:cNvPr id="634" name="Google Shape;634;p55"/>
          <p:cNvSpPr txBox="1"/>
          <p:nvPr>
            <p:ph idx="1" type="body"/>
          </p:nvPr>
        </p:nvSpPr>
        <p:spPr>
          <a:xfrm>
            <a:off x="435895" y="824447"/>
            <a:ext cx="8272200" cy="3273300"/>
          </a:xfrm>
          <a:prstGeom prst="rect">
            <a:avLst/>
          </a:prstGeom>
        </p:spPr>
        <p:txBody>
          <a:bodyPr anchorCtr="0" anchor="ctr" bIns="34275" lIns="68575" spcFirstLastPara="1" rIns="68575" wrap="square" tIns="34275">
            <a:noAutofit/>
          </a:bodyPr>
          <a:lstStyle/>
          <a:p>
            <a:pPr indent="0" lvl="0" marL="0" rtl="0" algn="l">
              <a:spcBef>
                <a:spcPts val="300"/>
              </a:spcBef>
              <a:spcAft>
                <a:spcPts val="5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56"/>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100"/>
              <a:buFont typeface="Cabin"/>
              <a:buNone/>
            </a:pPr>
            <a:r>
              <a:rPr lang="en" sz="1100"/>
              <a:t>APPENDIX </a:t>
            </a:r>
            <a:endParaRPr sz="1100"/>
          </a:p>
        </p:txBody>
      </p:sp>
      <p:sp>
        <p:nvSpPr>
          <p:cNvPr id="640" name="Google Shape;640;p56"/>
          <p:cNvSpPr txBox="1"/>
          <p:nvPr>
            <p:ph idx="1" type="body"/>
          </p:nvPr>
        </p:nvSpPr>
        <p:spPr>
          <a:xfrm>
            <a:off x="435895" y="824447"/>
            <a:ext cx="8377891" cy="3784767"/>
          </a:xfrm>
          <a:prstGeom prst="rect">
            <a:avLst/>
          </a:prstGeom>
          <a:noFill/>
          <a:ln>
            <a:noFill/>
          </a:ln>
        </p:spPr>
        <p:txBody>
          <a:bodyPr anchorCtr="0" anchor="ctr" bIns="34275" lIns="68575" spcFirstLastPara="1" rIns="68575" wrap="square" tIns="34275">
            <a:noAutofit/>
          </a:bodyPr>
          <a:lstStyle/>
          <a:p>
            <a:pPr indent="-228600" lvl="0" marL="228600" rtl="0" algn="l">
              <a:spcBef>
                <a:spcPts val="0"/>
              </a:spcBef>
              <a:spcAft>
                <a:spcPts val="0"/>
              </a:spcAft>
              <a:buSzPts val="1200"/>
              <a:buChar char="◼"/>
            </a:pPr>
            <a:r>
              <a:rPr lang="en" sz="1100" u="sng">
                <a:solidFill>
                  <a:schemeClr val="hlink"/>
                </a:solidFill>
                <a:hlinkClick r:id="rId3"/>
              </a:rPr>
              <a:t>https://www.statista.com/chart/15697/spotify-user-growth/</a:t>
            </a:r>
            <a:endParaRPr sz="1100">
              <a:solidFill>
                <a:srgbClr val="7F7F7F"/>
              </a:solidFill>
            </a:endParaRPr>
          </a:p>
          <a:p>
            <a:pPr indent="-228600" lvl="0" marL="228600" rtl="0" algn="l">
              <a:spcBef>
                <a:spcPts val="700"/>
              </a:spcBef>
              <a:spcAft>
                <a:spcPts val="0"/>
              </a:spcAft>
              <a:buSzPts val="1200"/>
              <a:buChar char="◼"/>
            </a:pPr>
            <a:r>
              <a:rPr lang="en" sz="1100" u="sng">
                <a:solidFill>
                  <a:schemeClr val="hlink"/>
                </a:solidFill>
                <a:hlinkClick r:id="rId4"/>
              </a:rPr>
              <a:t>https://www.cnbc.com/2018/01/26/how-spotify-apple-music-can-pay-musicians-more-commentary.html</a:t>
            </a:r>
            <a:endParaRPr sz="1100">
              <a:solidFill>
                <a:srgbClr val="7F7F7F"/>
              </a:solidFill>
            </a:endParaRPr>
          </a:p>
          <a:p>
            <a:pPr indent="-228600" lvl="0" marL="228600" rtl="0" algn="l">
              <a:spcBef>
                <a:spcPts val="700"/>
              </a:spcBef>
              <a:spcAft>
                <a:spcPts val="0"/>
              </a:spcAft>
              <a:buSzPts val="1200"/>
              <a:buChar char="◼"/>
            </a:pPr>
            <a:r>
              <a:rPr lang="en" sz="1100" u="sng">
                <a:solidFill>
                  <a:schemeClr val="hlink"/>
                </a:solidFill>
                <a:hlinkClick r:id="rId5"/>
              </a:rPr>
              <a:t>https://www.wikipedia.org</a:t>
            </a:r>
            <a:endParaRPr sz="1100">
              <a:solidFill>
                <a:srgbClr val="7F7F7F"/>
              </a:solidFill>
            </a:endParaRPr>
          </a:p>
          <a:p>
            <a:pPr indent="-228600" lvl="0" marL="228600" rtl="0" algn="l">
              <a:spcBef>
                <a:spcPts val="700"/>
              </a:spcBef>
              <a:spcAft>
                <a:spcPts val="0"/>
              </a:spcAft>
              <a:buSzPts val="1200"/>
              <a:buChar char="◼"/>
            </a:pPr>
            <a:r>
              <a:rPr lang="en" sz="1100" u="sng">
                <a:solidFill>
                  <a:schemeClr val="hlink"/>
                </a:solidFill>
                <a:hlinkClick r:id="rId6"/>
              </a:rPr>
              <a:t>https://www.spotify.com/us/</a:t>
            </a:r>
            <a:endParaRPr sz="1100">
              <a:solidFill>
                <a:srgbClr val="7F7F7F"/>
              </a:solidFill>
            </a:endParaRPr>
          </a:p>
          <a:p>
            <a:pPr indent="-228600" lvl="0" marL="228600" rtl="0" algn="l">
              <a:spcBef>
                <a:spcPts val="700"/>
              </a:spcBef>
              <a:spcAft>
                <a:spcPts val="0"/>
              </a:spcAft>
              <a:buSzPts val="1200"/>
              <a:buChar char="◼"/>
            </a:pPr>
            <a:r>
              <a:rPr lang="en" sz="1100" u="sng">
                <a:solidFill>
                  <a:schemeClr val="hlink"/>
                </a:solidFill>
                <a:hlinkClick r:id="rId7"/>
              </a:rPr>
              <a:t>https://www.spotify.com/ca-en/</a:t>
            </a:r>
            <a:endParaRPr sz="1100">
              <a:solidFill>
                <a:srgbClr val="7F7F7F"/>
              </a:solidFill>
            </a:endParaRPr>
          </a:p>
          <a:p>
            <a:pPr indent="-228600" lvl="0" marL="228600" rtl="0" algn="l">
              <a:spcBef>
                <a:spcPts val="700"/>
              </a:spcBef>
              <a:spcAft>
                <a:spcPts val="0"/>
              </a:spcAft>
              <a:buSzPts val="1200"/>
              <a:buChar char="◼"/>
            </a:pPr>
            <a:r>
              <a:rPr lang="en" sz="1100" u="sng">
                <a:solidFill>
                  <a:schemeClr val="hlink"/>
                </a:solidFill>
                <a:hlinkClick r:id="rId8"/>
              </a:rPr>
              <a:t>https://www.billboard.com/charts/billboard-200</a:t>
            </a:r>
            <a:endParaRPr sz="1100">
              <a:solidFill>
                <a:srgbClr val="7F7F7F"/>
              </a:solidFill>
            </a:endParaRPr>
          </a:p>
          <a:p>
            <a:pPr indent="-228600" lvl="0" marL="228600" rtl="0" algn="l">
              <a:spcBef>
                <a:spcPts val="700"/>
              </a:spcBef>
              <a:spcAft>
                <a:spcPts val="0"/>
              </a:spcAft>
              <a:buSzPts val="1200"/>
              <a:buChar char="◼"/>
            </a:pPr>
            <a:r>
              <a:rPr lang="en" sz="1100" u="sng">
                <a:solidFill>
                  <a:schemeClr val="hlink"/>
                </a:solidFill>
                <a:hlinkClick r:id="rId9"/>
              </a:rPr>
              <a:t>https://www.ticketcity.com</a:t>
            </a:r>
            <a:endParaRPr sz="1100">
              <a:solidFill>
                <a:srgbClr val="7F7F7F"/>
              </a:solidFill>
            </a:endParaRPr>
          </a:p>
          <a:p>
            <a:pPr indent="-228600" lvl="0" marL="228600" rtl="0" algn="l">
              <a:spcBef>
                <a:spcPts val="700"/>
              </a:spcBef>
              <a:spcAft>
                <a:spcPts val="0"/>
              </a:spcAft>
              <a:buSzPts val="1200"/>
              <a:buChar char="◼"/>
            </a:pPr>
            <a:r>
              <a:rPr lang="en" sz="1100" u="sng">
                <a:solidFill>
                  <a:schemeClr val="hlink"/>
                </a:solidFill>
                <a:hlinkClick r:id="rId10"/>
              </a:rPr>
              <a:t>http://www.azlyrics.com</a:t>
            </a:r>
            <a:endParaRPr sz="1100">
              <a:solidFill>
                <a:srgbClr val="7F7F7F"/>
              </a:solidFill>
            </a:endParaRPr>
          </a:p>
          <a:p>
            <a:pPr indent="-228600" lvl="0" marL="228600" rtl="0" algn="l">
              <a:spcBef>
                <a:spcPts val="700"/>
              </a:spcBef>
              <a:spcAft>
                <a:spcPts val="0"/>
              </a:spcAft>
              <a:buSzPts val="1200"/>
              <a:buChar char="◼"/>
            </a:pPr>
            <a:r>
              <a:rPr lang="en" sz="1100" u="sng">
                <a:solidFill>
                  <a:schemeClr val="hlink"/>
                </a:solidFill>
                <a:hlinkClick r:id="rId11"/>
              </a:rPr>
              <a:t>https://facebook.github.io/prophet/docs/quick_start.html#r-api</a:t>
            </a:r>
            <a:endParaRPr sz="1100">
              <a:solidFill>
                <a:srgbClr val="7F7F7F"/>
              </a:solidFill>
            </a:endParaRPr>
          </a:p>
          <a:p>
            <a:pPr indent="-152400" lvl="0" marL="228600" rtl="0" algn="l">
              <a:spcBef>
                <a:spcPts val="700"/>
              </a:spcBef>
              <a:spcAft>
                <a:spcPts val="0"/>
              </a:spcAft>
              <a:buSzPts val="1200"/>
              <a:buNone/>
            </a:pPr>
            <a:r>
              <a:t/>
            </a:r>
            <a:endParaRPr sz="1100">
              <a:solidFill>
                <a:srgbClr val="7F7F7F"/>
              </a:solidFill>
            </a:endParaRPr>
          </a:p>
          <a:p>
            <a:pPr indent="-152400" lvl="0" marL="228600" rtl="0" algn="l">
              <a:spcBef>
                <a:spcPts val="700"/>
              </a:spcBef>
              <a:spcAft>
                <a:spcPts val="0"/>
              </a:spcAft>
              <a:buSzPts val="1200"/>
              <a:buNone/>
            </a:pPr>
            <a:r>
              <a:t/>
            </a:r>
            <a:endParaRPr sz="1100"/>
          </a:p>
        </p:txBody>
      </p:sp>
      <p:sp>
        <p:nvSpPr>
          <p:cNvPr id="641" name="Google Shape;641;p56"/>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7"/>
          <p:cNvSpPr txBox="1"/>
          <p:nvPr>
            <p:ph idx="1" type="body"/>
          </p:nvPr>
        </p:nvSpPr>
        <p:spPr>
          <a:xfrm>
            <a:off x="239233" y="614030"/>
            <a:ext cx="3979235" cy="3483688"/>
          </a:xfrm>
          <a:prstGeom prst="rect">
            <a:avLst/>
          </a:prstGeom>
          <a:noFill/>
          <a:ln>
            <a:noFill/>
          </a:ln>
        </p:spPr>
        <p:txBody>
          <a:bodyPr anchorCtr="0" anchor="t" bIns="34275" lIns="68575" spcFirstLastPara="1" rIns="68575" wrap="square" tIns="34275">
            <a:noAutofit/>
          </a:bodyPr>
          <a:lstStyle/>
          <a:p>
            <a:pPr indent="-222250" lvl="0" marL="228600" rtl="0" algn="just">
              <a:lnSpc>
                <a:spcPct val="90000"/>
              </a:lnSpc>
              <a:spcBef>
                <a:spcPts val="0"/>
              </a:spcBef>
              <a:spcAft>
                <a:spcPts val="0"/>
              </a:spcAft>
              <a:buSzPts val="1100"/>
              <a:buChar char="◼"/>
            </a:pPr>
            <a:r>
              <a:rPr lang="en" sz="1200"/>
              <a:t>Companies today have a large marketing budget, unfortunately some are still trying to figure out how to get the best return on their investment. Data analysis can help us advise entertainment companies to achieve that goal. Spotify has been gathering data in the streaming music industry for the past 10 years across the world.</a:t>
            </a:r>
            <a:endParaRPr sz="1100"/>
          </a:p>
          <a:p>
            <a:pPr indent="-222250" lvl="0" marL="228600" rtl="0" algn="just">
              <a:lnSpc>
                <a:spcPct val="90000"/>
              </a:lnSpc>
              <a:spcBef>
                <a:spcPts val="700"/>
              </a:spcBef>
              <a:spcAft>
                <a:spcPts val="0"/>
              </a:spcAft>
              <a:buSzPts val="1100"/>
              <a:buChar char="◼"/>
            </a:pPr>
            <a:r>
              <a:rPr lang="en" sz="1200"/>
              <a:t>Our goal is to analyze streaming data from different parts of the world, to advise artist, organizations or entertainment companies; in a way that they can make informed decisions in their next campaign or investment.</a:t>
            </a:r>
            <a:endParaRPr sz="1100"/>
          </a:p>
          <a:p>
            <a:pPr indent="-222250" lvl="0" marL="228600" rtl="0" algn="just">
              <a:lnSpc>
                <a:spcPct val="90000"/>
              </a:lnSpc>
              <a:spcBef>
                <a:spcPts val="700"/>
              </a:spcBef>
              <a:spcAft>
                <a:spcPts val="0"/>
              </a:spcAft>
              <a:buSzPts val="1100"/>
              <a:buChar char="◼"/>
            </a:pPr>
            <a:r>
              <a:rPr lang="en" sz="1200"/>
              <a:t>With data visualization techniques we can simplify interpretation from 190 million subscribers, to better understand what customers are listening around the globe and perhaps understand their sentiment associates with those lyrics.</a:t>
            </a:r>
            <a:endParaRPr sz="1100"/>
          </a:p>
          <a:p>
            <a:pPr indent="-152400" lvl="0" marL="228600" rtl="0" algn="just">
              <a:lnSpc>
                <a:spcPct val="90000"/>
              </a:lnSpc>
              <a:spcBef>
                <a:spcPts val="700"/>
              </a:spcBef>
              <a:spcAft>
                <a:spcPts val="0"/>
              </a:spcAft>
              <a:buSzPts val="1100"/>
              <a:buNone/>
            </a:pPr>
            <a:r>
              <a:t/>
            </a:r>
            <a:endParaRPr sz="1200"/>
          </a:p>
          <a:p>
            <a:pPr indent="0" lvl="0" marL="0" rtl="0" algn="just">
              <a:lnSpc>
                <a:spcPct val="90000"/>
              </a:lnSpc>
              <a:spcBef>
                <a:spcPts val="700"/>
              </a:spcBef>
              <a:spcAft>
                <a:spcPts val="0"/>
              </a:spcAft>
              <a:buSzPts val="1100"/>
              <a:buNone/>
            </a:pPr>
            <a:r>
              <a:t/>
            </a:r>
            <a:endParaRPr sz="1200"/>
          </a:p>
        </p:txBody>
      </p:sp>
      <p:sp>
        <p:nvSpPr>
          <p:cNvPr id="447" name="Google Shape;447;p37"/>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descr="A screenshot of text&#10;&#10;Description automatically generated" id="448" name="Google Shape;448;p37"/>
          <p:cNvPicPr preferRelativeResize="0"/>
          <p:nvPr/>
        </p:nvPicPr>
        <p:blipFill rotWithShape="1">
          <a:blip r:embed="rId3">
            <a:alphaModFix/>
          </a:blip>
          <a:srcRect b="0" l="0" r="0" t="0"/>
          <a:stretch/>
        </p:blipFill>
        <p:spPr>
          <a:xfrm>
            <a:off x="4322745" y="614030"/>
            <a:ext cx="4577596" cy="3261537"/>
          </a:xfrm>
          <a:prstGeom prst="rect">
            <a:avLst/>
          </a:prstGeom>
          <a:noFill/>
          <a:ln>
            <a:noFill/>
          </a:ln>
        </p:spPr>
      </p:pic>
      <p:sp>
        <p:nvSpPr>
          <p:cNvPr id="449" name="Google Shape;449;p37"/>
          <p:cNvSpPr txBox="1"/>
          <p:nvPr/>
        </p:nvSpPr>
        <p:spPr>
          <a:xfrm>
            <a:off x="297346" y="4252471"/>
            <a:ext cx="3936366" cy="25391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200">
                <a:solidFill>
                  <a:srgbClr val="A5A5A5"/>
                </a:solidFill>
                <a:latin typeface="Cabin"/>
                <a:ea typeface="Cabin"/>
                <a:cs typeface="Cabin"/>
                <a:sym typeface="Cabin"/>
              </a:rPr>
              <a:t>Source: https://www.statista.com/chart/15697/spotify-user-growth/</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grpSp>
        <p:nvGrpSpPr>
          <p:cNvPr id="454" name="Google Shape;454;p38"/>
          <p:cNvGrpSpPr/>
          <p:nvPr/>
        </p:nvGrpSpPr>
        <p:grpSpPr>
          <a:xfrm>
            <a:off x="331730" y="693035"/>
            <a:ext cx="8176975" cy="3447826"/>
            <a:chOff x="0" y="2303"/>
            <a:chExt cx="10902633" cy="4597101"/>
          </a:xfrm>
        </p:grpSpPr>
        <p:sp>
          <p:nvSpPr>
            <p:cNvPr id="455" name="Google Shape;455;p38"/>
            <p:cNvSpPr/>
            <p:nvPr/>
          </p:nvSpPr>
          <p:spPr>
            <a:xfrm rot="5400000">
              <a:off x="6970696" y="-2932672"/>
              <a:ext cx="886188" cy="6977685"/>
            </a:xfrm>
            <a:prstGeom prst="round2SameRect">
              <a:avLst>
                <a:gd fmla="val 16667" name="adj1"/>
                <a:gd fmla="val 0" name="adj2"/>
              </a:avLst>
            </a:prstGeom>
            <a:solidFill>
              <a:srgbClr val="D5C9C9">
                <a:alpha val="89803"/>
              </a:srgbClr>
            </a:solidFill>
            <a:ln cap="rnd" cmpd="sng" w="22225">
              <a:solidFill>
                <a:srgbClr val="D5C9C9">
                  <a:alpha val="89803"/>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 name="Google Shape;456;p38"/>
            <p:cNvSpPr txBox="1"/>
            <p:nvPr/>
          </p:nvSpPr>
          <p:spPr>
            <a:xfrm>
              <a:off x="3924948" y="156336"/>
              <a:ext cx="6934425" cy="799668"/>
            </a:xfrm>
            <a:prstGeom prst="rect">
              <a:avLst/>
            </a:prstGeom>
            <a:noFill/>
            <a:ln>
              <a:noFill/>
            </a:ln>
          </p:spPr>
          <p:txBody>
            <a:bodyPr anchorCtr="0" anchor="ctr" bIns="24275" lIns="48575" spcFirstLastPara="1" rIns="48575" wrap="square" tIns="24275">
              <a:noAutofit/>
            </a:bodyPr>
            <a:lstStyle/>
            <a:p>
              <a:pPr indent="-133350" lvl="1" marL="127000" marR="0" rtl="0" algn="l">
                <a:lnSpc>
                  <a:spcPct val="90000"/>
                </a:lnSpc>
                <a:spcBef>
                  <a:spcPts val="0"/>
                </a:spcBef>
                <a:spcAft>
                  <a:spcPts val="0"/>
                </a:spcAft>
                <a:buClr>
                  <a:schemeClr val="dk1"/>
                </a:buClr>
                <a:buSzPts val="1300"/>
                <a:buFont typeface="Cabin"/>
                <a:buChar char="•"/>
              </a:pPr>
              <a:r>
                <a:rPr b="0" i="0" lang="en" sz="1300" u="none" cap="none" strike="noStrike">
                  <a:solidFill>
                    <a:schemeClr val="dk1"/>
                  </a:solidFill>
                  <a:latin typeface="Cabin"/>
                  <a:ea typeface="Cabin"/>
                  <a:cs typeface="Cabin"/>
                  <a:sym typeface="Cabin"/>
                </a:rPr>
                <a:t>Rank the streaming of songs and define their popularity</a:t>
              </a:r>
              <a:endParaRPr sz="1100"/>
            </a:p>
            <a:p>
              <a:pPr indent="-133350" lvl="1" marL="127000" marR="0" rtl="0" algn="l">
                <a:lnSpc>
                  <a:spcPct val="90000"/>
                </a:lnSpc>
                <a:spcBef>
                  <a:spcPts val="200"/>
                </a:spcBef>
                <a:spcAft>
                  <a:spcPts val="0"/>
                </a:spcAft>
                <a:buClr>
                  <a:schemeClr val="dk1"/>
                </a:buClr>
                <a:buSzPts val="1300"/>
                <a:buFont typeface="Cabin"/>
                <a:buChar char="•"/>
              </a:pPr>
              <a:r>
                <a:rPr b="0" i="0" lang="en" sz="1300" u="none" cap="none" strike="noStrike">
                  <a:solidFill>
                    <a:schemeClr val="dk1"/>
                  </a:solidFill>
                  <a:latin typeface="Cabin"/>
                  <a:ea typeface="Cabin"/>
                  <a:cs typeface="Cabin"/>
                  <a:sym typeface="Cabin"/>
                </a:rPr>
                <a:t>Spotify can increase price of advertisement when people click on top streaming songs </a:t>
              </a:r>
              <a:endParaRPr sz="1100"/>
            </a:p>
          </p:txBody>
        </p:sp>
        <p:sp>
          <p:nvSpPr>
            <p:cNvPr id="457" name="Google Shape;457;p38"/>
            <p:cNvSpPr/>
            <p:nvPr/>
          </p:nvSpPr>
          <p:spPr>
            <a:xfrm>
              <a:off x="0" y="2303"/>
              <a:ext cx="3924948" cy="1107735"/>
            </a:xfrm>
            <a:prstGeom prst="roundRect">
              <a:avLst>
                <a:gd fmla="val 16667" name="adj"/>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 name="Google Shape;458;p38"/>
            <p:cNvSpPr txBox="1"/>
            <p:nvPr/>
          </p:nvSpPr>
          <p:spPr>
            <a:xfrm>
              <a:off x="54075" y="56378"/>
              <a:ext cx="3816798" cy="999585"/>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Clr>
                  <a:schemeClr val="lt1"/>
                </a:buClr>
                <a:buSzPts val="2100"/>
                <a:buFont typeface="Cabin"/>
                <a:buNone/>
              </a:pPr>
              <a:r>
                <a:rPr lang="en" sz="2100">
                  <a:solidFill>
                    <a:schemeClr val="lt1"/>
                  </a:solidFill>
                  <a:latin typeface="Cabin"/>
                  <a:ea typeface="Cabin"/>
                  <a:cs typeface="Cabin"/>
                  <a:sym typeface="Cabin"/>
                </a:rPr>
                <a:t>Advertisement </a:t>
              </a:r>
              <a:endParaRPr sz="1100"/>
            </a:p>
            <a:p>
              <a:pPr indent="0" lvl="0" marL="0" marR="0" rtl="0" algn="ctr">
                <a:lnSpc>
                  <a:spcPct val="90000"/>
                </a:lnSpc>
                <a:spcBef>
                  <a:spcPts val="700"/>
                </a:spcBef>
                <a:spcAft>
                  <a:spcPts val="0"/>
                </a:spcAft>
                <a:buClr>
                  <a:schemeClr val="lt1"/>
                </a:buClr>
                <a:buSzPts val="2100"/>
                <a:buFont typeface="Cabin"/>
                <a:buNone/>
              </a:pPr>
              <a:r>
                <a:rPr lang="en" sz="2100">
                  <a:solidFill>
                    <a:schemeClr val="lt1"/>
                  </a:solidFill>
                  <a:latin typeface="Cabin"/>
                  <a:ea typeface="Cabin"/>
                  <a:cs typeface="Cabin"/>
                  <a:sym typeface="Cabin"/>
                </a:rPr>
                <a:t>Pricing</a:t>
              </a:r>
              <a:endParaRPr sz="1100"/>
            </a:p>
          </p:txBody>
        </p:sp>
        <p:sp>
          <p:nvSpPr>
            <p:cNvPr id="459" name="Google Shape;459;p38"/>
            <p:cNvSpPr/>
            <p:nvPr/>
          </p:nvSpPr>
          <p:spPr>
            <a:xfrm rot="5400000">
              <a:off x="6970696" y="-1769549"/>
              <a:ext cx="886188" cy="6977685"/>
            </a:xfrm>
            <a:prstGeom prst="round2SameRect">
              <a:avLst>
                <a:gd fmla="val 16667" name="adj1"/>
                <a:gd fmla="val 0" name="adj2"/>
              </a:avLst>
            </a:prstGeom>
            <a:solidFill>
              <a:srgbClr val="D5C9C9">
                <a:alpha val="89803"/>
              </a:srgbClr>
            </a:solidFill>
            <a:ln cap="rnd" cmpd="sng" w="22225">
              <a:solidFill>
                <a:srgbClr val="D5C9C9">
                  <a:alpha val="89803"/>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 name="Google Shape;460;p38"/>
            <p:cNvSpPr txBox="1"/>
            <p:nvPr/>
          </p:nvSpPr>
          <p:spPr>
            <a:xfrm>
              <a:off x="3924948" y="1319459"/>
              <a:ext cx="6934425" cy="799668"/>
            </a:xfrm>
            <a:prstGeom prst="rect">
              <a:avLst/>
            </a:prstGeom>
            <a:noFill/>
            <a:ln>
              <a:noFill/>
            </a:ln>
          </p:spPr>
          <p:txBody>
            <a:bodyPr anchorCtr="0" anchor="ctr" bIns="24275" lIns="48575" spcFirstLastPara="1" rIns="48575" wrap="square" tIns="24275">
              <a:noAutofit/>
            </a:bodyPr>
            <a:lstStyle/>
            <a:p>
              <a:pPr indent="-133350" lvl="1" marL="127000" marR="0" rtl="0" algn="l">
                <a:lnSpc>
                  <a:spcPct val="90000"/>
                </a:lnSpc>
                <a:spcBef>
                  <a:spcPts val="0"/>
                </a:spcBef>
                <a:spcAft>
                  <a:spcPts val="0"/>
                </a:spcAft>
                <a:buClr>
                  <a:schemeClr val="dk1"/>
                </a:buClr>
                <a:buSzPts val="1300"/>
                <a:buFont typeface="Cabin"/>
                <a:buChar char="•"/>
              </a:pPr>
              <a:r>
                <a:rPr b="0" i="0" lang="en" sz="1300" u="none" cap="none" strike="noStrike">
                  <a:solidFill>
                    <a:schemeClr val="dk1"/>
                  </a:solidFill>
                  <a:latin typeface="Cabin"/>
                  <a:ea typeface="Cabin"/>
                  <a:cs typeface="Cabin"/>
                  <a:sym typeface="Cabin"/>
                </a:rPr>
                <a:t>Analyze popularity of songs and singers across different countries</a:t>
              </a:r>
              <a:endParaRPr sz="1100"/>
            </a:p>
            <a:p>
              <a:pPr indent="-133350" lvl="1" marL="127000" marR="0" rtl="0" algn="l">
                <a:lnSpc>
                  <a:spcPct val="90000"/>
                </a:lnSpc>
                <a:spcBef>
                  <a:spcPts val="200"/>
                </a:spcBef>
                <a:spcAft>
                  <a:spcPts val="0"/>
                </a:spcAft>
                <a:buClr>
                  <a:schemeClr val="dk1"/>
                </a:buClr>
                <a:buSzPts val="1300"/>
                <a:buFont typeface="Cabin"/>
                <a:buChar char="•"/>
              </a:pPr>
              <a:r>
                <a:rPr b="0" i="0" lang="en" sz="1300" u="none" cap="none" strike="noStrike">
                  <a:solidFill>
                    <a:schemeClr val="dk1"/>
                  </a:solidFill>
                  <a:latin typeface="Cabin"/>
                  <a:ea typeface="Cabin"/>
                  <a:cs typeface="Cabin"/>
                  <a:sym typeface="Cabin"/>
                </a:rPr>
                <a:t>Musicians can improve their branding strategy and event schedule in different regions to increase their popularity </a:t>
              </a:r>
              <a:endParaRPr sz="1100"/>
            </a:p>
          </p:txBody>
        </p:sp>
        <p:sp>
          <p:nvSpPr>
            <p:cNvPr id="461" name="Google Shape;461;p38"/>
            <p:cNvSpPr/>
            <p:nvPr/>
          </p:nvSpPr>
          <p:spPr>
            <a:xfrm>
              <a:off x="0" y="1165425"/>
              <a:ext cx="3924948" cy="1107735"/>
            </a:xfrm>
            <a:prstGeom prst="roundRect">
              <a:avLst>
                <a:gd fmla="val 16667" name="adj"/>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 name="Google Shape;462;p38"/>
            <p:cNvSpPr txBox="1"/>
            <p:nvPr/>
          </p:nvSpPr>
          <p:spPr>
            <a:xfrm>
              <a:off x="54075" y="1219500"/>
              <a:ext cx="3816798" cy="999585"/>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Clr>
                  <a:schemeClr val="lt1"/>
                </a:buClr>
                <a:buSzPts val="2100"/>
                <a:buFont typeface="Cabin"/>
                <a:buNone/>
              </a:pPr>
              <a:r>
                <a:rPr lang="en" sz="2100">
                  <a:solidFill>
                    <a:schemeClr val="lt1"/>
                  </a:solidFill>
                  <a:latin typeface="Cabin"/>
                  <a:ea typeface="Cabin"/>
                  <a:cs typeface="Cabin"/>
                  <a:sym typeface="Cabin"/>
                </a:rPr>
                <a:t>Musicians Branding</a:t>
              </a:r>
              <a:endParaRPr sz="1100"/>
            </a:p>
          </p:txBody>
        </p:sp>
        <p:sp>
          <p:nvSpPr>
            <p:cNvPr id="463" name="Google Shape;463;p38"/>
            <p:cNvSpPr/>
            <p:nvPr/>
          </p:nvSpPr>
          <p:spPr>
            <a:xfrm rot="5400000">
              <a:off x="6970696" y="-606427"/>
              <a:ext cx="886188" cy="6977685"/>
            </a:xfrm>
            <a:prstGeom prst="round2SameRect">
              <a:avLst>
                <a:gd fmla="val 16667" name="adj1"/>
                <a:gd fmla="val 0" name="adj2"/>
              </a:avLst>
            </a:prstGeom>
            <a:solidFill>
              <a:srgbClr val="D5C9C9">
                <a:alpha val="89803"/>
              </a:srgbClr>
            </a:solidFill>
            <a:ln cap="rnd" cmpd="sng" w="22225">
              <a:solidFill>
                <a:srgbClr val="D5C9C9">
                  <a:alpha val="89803"/>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 name="Google Shape;464;p38"/>
            <p:cNvSpPr txBox="1"/>
            <p:nvPr/>
          </p:nvSpPr>
          <p:spPr>
            <a:xfrm>
              <a:off x="3924948" y="2482581"/>
              <a:ext cx="6934425" cy="799668"/>
            </a:xfrm>
            <a:prstGeom prst="rect">
              <a:avLst/>
            </a:prstGeom>
            <a:noFill/>
            <a:ln>
              <a:noFill/>
            </a:ln>
          </p:spPr>
          <p:txBody>
            <a:bodyPr anchorCtr="0" anchor="ctr" bIns="24275" lIns="48575" spcFirstLastPara="1" rIns="48575" wrap="square" tIns="24275">
              <a:noAutofit/>
            </a:bodyPr>
            <a:lstStyle/>
            <a:p>
              <a:pPr indent="-50800" lvl="1" marL="127000" marR="0" rtl="0" algn="l">
                <a:lnSpc>
                  <a:spcPct val="90000"/>
                </a:lnSpc>
                <a:spcBef>
                  <a:spcPts val="0"/>
                </a:spcBef>
                <a:spcAft>
                  <a:spcPts val="0"/>
                </a:spcAft>
                <a:buClr>
                  <a:schemeClr val="dk1"/>
                </a:buClr>
                <a:buSzPts val="1300"/>
                <a:buFont typeface="Cabin"/>
                <a:buNone/>
              </a:pPr>
              <a:r>
                <a:t/>
              </a:r>
              <a:endParaRPr b="0" i="0" sz="1300" u="none" cap="none" strike="noStrike">
                <a:solidFill>
                  <a:schemeClr val="dk1"/>
                </a:solidFill>
                <a:latin typeface="Cabin"/>
                <a:ea typeface="Cabin"/>
                <a:cs typeface="Cabin"/>
                <a:sym typeface="Cabin"/>
              </a:endParaRPr>
            </a:p>
            <a:p>
              <a:pPr indent="-133350" lvl="1" marL="127000" marR="0" rtl="0" algn="l">
                <a:lnSpc>
                  <a:spcPct val="90000"/>
                </a:lnSpc>
                <a:spcBef>
                  <a:spcPts val="200"/>
                </a:spcBef>
                <a:spcAft>
                  <a:spcPts val="0"/>
                </a:spcAft>
                <a:buClr>
                  <a:schemeClr val="dk1"/>
                </a:buClr>
                <a:buSzPts val="1300"/>
                <a:buFont typeface="Cabin"/>
                <a:buChar char="•"/>
              </a:pPr>
              <a:r>
                <a:rPr b="0" i="0" lang="en" sz="1300" u="none" cap="none" strike="noStrike">
                  <a:solidFill>
                    <a:schemeClr val="dk1"/>
                  </a:solidFill>
                  <a:latin typeface="Cabin"/>
                  <a:ea typeface="Cabin"/>
                  <a:cs typeface="Cabin"/>
                  <a:sym typeface="Cabin"/>
                </a:rPr>
                <a:t>Rank the popularity of singers and link this to their concerts schedule and locations.</a:t>
              </a:r>
              <a:endParaRPr sz="1100"/>
            </a:p>
          </p:txBody>
        </p:sp>
        <p:sp>
          <p:nvSpPr>
            <p:cNvPr id="465" name="Google Shape;465;p38"/>
            <p:cNvSpPr/>
            <p:nvPr/>
          </p:nvSpPr>
          <p:spPr>
            <a:xfrm>
              <a:off x="0" y="2300853"/>
              <a:ext cx="3924948" cy="1107735"/>
            </a:xfrm>
            <a:prstGeom prst="roundRect">
              <a:avLst>
                <a:gd fmla="val 16667" name="adj"/>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 name="Google Shape;466;p38"/>
            <p:cNvSpPr txBox="1"/>
            <p:nvPr/>
          </p:nvSpPr>
          <p:spPr>
            <a:xfrm>
              <a:off x="54075" y="2354928"/>
              <a:ext cx="3816798" cy="999585"/>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Clr>
                  <a:schemeClr val="lt1"/>
                </a:buClr>
                <a:buSzPts val="2100"/>
                <a:buFont typeface="Cabin"/>
                <a:buNone/>
              </a:pPr>
              <a:r>
                <a:rPr lang="en" sz="2100">
                  <a:solidFill>
                    <a:schemeClr val="lt1"/>
                  </a:solidFill>
                  <a:latin typeface="Cabin"/>
                  <a:ea typeface="Cabin"/>
                  <a:cs typeface="Cabin"/>
                  <a:sym typeface="Cabin"/>
                </a:rPr>
                <a:t>Concert Production</a:t>
              </a:r>
              <a:endParaRPr sz="1100"/>
            </a:p>
          </p:txBody>
        </p:sp>
        <p:sp>
          <p:nvSpPr>
            <p:cNvPr id="467" name="Google Shape;467;p38"/>
            <p:cNvSpPr/>
            <p:nvPr/>
          </p:nvSpPr>
          <p:spPr>
            <a:xfrm rot="5400000">
              <a:off x="6970696" y="556694"/>
              <a:ext cx="886188" cy="6977685"/>
            </a:xfrm>
            <a:prstGeom prst="round2SameRect">
              <a:avLst>
                <a:gd fmla="val 16667" name="adj1"/>
                <a:gd fmla="val 0" name="adj2"/>
              </a:avLst>
            </a:prstGeom>
            <a:solidFill>
              <a:srgbClr val="D5C9C9">
                <a:alpha val="89803"/>
              </a:srgbClr>
            </a:solidFill>
            <a:ln cap="rnd" cmpd="sng" w="22225">
              <a:solidFill>
                <a:srgbClr val="D5C9C9">
                  <a:alpha val="89803"/>
                </a:srgbClr>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 name="Google Shape;468;p38"/>
            <p:cNvSpPr txBox="1"/>
            <p:nvPr/>
          </p:nvSpPr>
          <p:spPr>
            <a:xfrm>
              <a:off x="3924948" y="3645702"/>
              <a:ext cx="6934425" cy="799668"/>
            </a:xfrm>
            <a:prstGeom prst="rect">
              <a:avLst/>
            </a:prstGeom>
            <a:noFill/>
            <a:ln>
              <a:noFill/>
            </a:ln>
          </p:spPr>
          <p:txBody>
            <a:bodyPr anchorCtr="0" anchor="ctr" bIns="24275" lIns="48575" spcFirstLastPara="1" rIns="48575" wrap="square" tIns="24275">
              <a:noAutofit/>
            </a:bodyPr>
            <a:lstStyle/>
            <a:p>
              <a:pPr indent="-133350" lvl="1" marL="127000" marR="0" rtl="0" algn="l">
                <a:lnSpc>
                  <a:spcPct val="90000"/>
                </a:lnSpc>
                <a:spcBef>
                  <a:spcPts val="0"/>
                </a:spcBef>
                <a:spcAft>
                  <a:spcPts val="0"/>
                </a:spcAft>
                <a:buClr>
                  <a:schemeClr val="dk1"/>
                </a:buClr>
                <a:buSzPts val="1300"/>
                <a:buFont typeface="Cabin"/>
                <a:buChar char="•"/>
              </a:pPr>
              <a:r>
                <a:rPr b="0" i="0" lang="en" sz="1300" u="none" cap="none" strike="noStrike">
                  <a:solidFill>
                    <a:schemeClr val="dk1"/>
                  </a:solidFill>
                  <a:latin typeface="Cabin"/>
                  <a:ea typeface="Cabin"/>
                  <a:cs typeface="Cabin"/>
                  <a:sym typeface="Cabin"/>
                </a:rPr>
                <a:t>Rank the popularity of songs and analyze the lyrics of them</a:t>
              </a:r>
              <a:endParaRPr sz="1100"/>
            </a:p>
            <a:p>
              <a:pPr indent="-133350" lvl="1" marL="127000" marR="0" rtl="0" algn="l">
                <a:lnSpc>
                  <a:spcPct val="90000"/>
                </a:lnSpc>
                <a:spcBef>
                  <a:spcPts val="200"/>
                </a:spcBef>
                <a:spcAft>
                  <a:spcPts val="0"/>
                </a:spcAft>
                <a:buClr>
                  <a:schemeClr val="dk1"/>
                </a:buClr>
                <a:buSzPts val="1300"/>
                <a:buFont typeface="Cabin"/>
                <a:buChar char="•"/>
              </a:pPr>
              <a:r>
                <a:rPr b="0" i="0" lang="en" sz="1300" u="none" cap="none" strike="noStrike">
                  <a:solidFill>
                    <a:schemeClr val="dk1"/>
                  </a:solidFill>
                  <a:latin typeface="Cabin"/>
                  <a:ea typeface="Cabin"/>
                  <a:cs typeface="Cabin"/>
                  <a:sym typeface="Cabin"/>
                </a:rPr>
                <a:t>Music producers can produce better music base on this analysis to catch market demand</a:t>
              </a:r>
              <a:endParaRPr sz="1100"/>
            </a:p>
          </p:txBody>
        </p:sp>
        <p:sp>
          <p:nvSpPr>
            <p:cNvPr id="469" name="Google Shape;469;p38"/>
            <p:cNvSpPr/>
            <p:nvPr/>
          </p:nvSpPr>
          <p:spPr>
            <a:xfrm>
              <a:off x="0" y="3491669"/>
              <a:ext cx="3924948" cy="1107735"/>
            </a:xfrm>
            <a:prstGeom prst="roundRect">
              <a:avLst>
                <a:gd fmla="val 16667" name="adj"/>
              </a:avLst>
            </a:prstGeom>
            <a:solidFill>
              <a:schemeClr val="accent1"/>
            </a:solidFill>
            <a:ln cap="rnd" cmpd="sng" w="222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 name="Google Shape;470;p38"/>
            <p:cNvSpPr txBox="1"/>
            <p:nvPr/>
          </p:nvSpPr>
          <p:spPr>
            <a:xfrm>
              <a:off x="54075" y="3545744"/>
              <a:ext cx="3816798" cy="999585"/>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Clr>
                  <a:schemeClr val="lt1"/>
                </a:buClr>
                <a:buSzPts val="2100"/>
                <a:buFont typeface="Cabin"/>
                <a:buNone/>
              </a:pPr>
              <a:r>
                <a:rPr lang="en" sz="2100">
                  <a:solidFill>
                    <a:schemeClr val="lt1"/>
                  </a:solidFill>
                  <a:latin typeface="Cabin"/>
                  <a:ea typeface="Cabin"/>
                  <a:cs typeface="Cabin"/>
                  <a:sym typeface="Cabin"/>
                </a:rPr>
                <a:t>Music Production</a:t>
              </a:r>
              <a:endParaRPr sz="1100"/>
            </a:p>
          </p:txBody>
        </p:sp>
      </p:grpSp>
      <p:sp>
        <p:nvSpPr>
          <p:cNvPr id="471" name="Google Shape;471;p38"/>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Google Shape;476;p39"/>
          <p:cNvPicPr preferRelativeResize="0"/>
          <p:nvPr>
            <p:ph idx="1" type="body"/>
          </p:nvPr>
        </p:nvPicPr>
        <p:blipFill rotWithShape="1">
          <a:blip r:embed="rId3">
            <a:alphaModFix/>
          </a:blip>
          <a:srcRect b="0" l="0" r="0" t="0"/>
          <a:stretch/>
        </p:blipFill>
        <p:spPr>
          <a:xfrm>
            <a:off x="522210" y="387755"/>
            <a:ext cx="1184784" cy="1360132"/>
          </a:xfrm>
          <a:prstGeom prst="rect">
            <a:avLst/>
          </a:prstGeom>
          <a:noFill/>
          <a:ln>
            <a:noFill/>
          </a:ln>
        </p:spPr>
      </p:pic>
      <p:sp>
        <p:nvSpPr>
          <p:cNvPr id="477" name="Google Shape;477;p39"/>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478" name="Google Shape;478;p39"/>
          <p:cNvPicPr preferRelativeResize="0"/>
          <p:nvPr/>
        </p:nvPicPr>
        <p:blipFill rotWithShape="1">
          <a:blip r:embed="rId4">
            <a:alphaModFix/>
          </a:blip>
          <a:srcRect b="0" l="0" r="0" t="0"/>
          <a:stretch/>
        </p:blipFill>
        <p:spPr>
          <a:xfrm>
            <a:off x="410461" y="1710866"/>
            <a:ext cx="1350818" cy="914865"/>
          </a:xfrm>
          <a:prstGeom prst="rect">
            <a:avLst/>
          </a:prstGeom>
          <a:noFill/>
          <a:ln>
            <a:noFill/>
          </a:ln>
        </p:spPr>
      </p:pic>
      <p:sp>
        <p:nvSpPr>
          <p:cNvPr id="479" name="Google Shape;479;p39"/>
          <p:cNvSpPr/>
          <p:nvPr/>
        </p:nvSpPr>
        <p:spPr>
          <a:xfrm>
            <a:off x="2122994" y="2084356"/>
            <a:ext cx="765210" cy="223283"/>
          </a:xfrm>
          <a:prstGeom prst="rightArrow">
            <a:avLst>
              <a:gd fmla="val 50000" name="adj1"/>
              <a:gd fmla="val 50000" name="adj2"/>
            </a:avLst>
          </a:prstGeom>
          <a:solidFill>
            <a:schemeClr val="accent1"/>
          </a:solidFill>
          <a:ln cap="rnd" cmpd="sng" w="22225">
            <a:solidFill>
              <a:srgbClr val="550E0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bin"/>
              <a:ea typeface="Cabin"/>
              <a:cs typeface="Cabin"/>
              <a:sym typeface="Cabin"/>
            </a:endParaRPr>
          </a:p>
        </p:txBody>
      </p:sp>
      <p:sp>
        <p:nvSpPr>
          <p:cNvPr id="480" name="Google Shape;480;p39"/>
          <p:cNvSpPr txBox="1"/>
          <p:nvPr/>
        </p:nvSpPr>
        <p:spPr>
          <a:xfrm>
            <a:off x="2014431" y="1853523"/>
            <a:ext cx="946220" cy="2308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dk1"/>
                </a:solidFill>
                <a:latin typeface="Cabin"/>
                <a:ea typeface="Cabin"/>
                <a:cs typeface="Cabin"/>
                <a:sym typeface="Cabin"/>
              </a:rPr>
              <a:t>Web scrapping</a:t>
            </a:r>
            <a:endParaRPr sz="1100"/>
          </a:p>
        </p:txBody>
      </p:sp>
      <p:pic>
        <p:nvPicPr>
          <p:cNvPr id="481" name="Google Shape;481;p39"/>
          <p:cNvPicPr preferRelativeResize="0"/>
          <p:nvPr/>
        </p:nvPicPr>
        <p:blipFill rotWithShape="1">
          <a:blip r:embed="rId5">
            <a:alphaModFix/>
          </a:blip>
          <a:srcRect b="0" l="0" r="0" t="0"/>
          <a:stretch/>
        </p:blipFill>
        <p:spPr>
          <a:xfrm>
            <a:off x="3258723" y="1302158"/>
            <a:ext cx="920835" cy="713647"/>
          </a:xfrm>
          <a:prstGeom prst="rect">
            <a:avLst/>
          </a:prstGeom>
          <a:noFill/>
          <a:ln>
            <a:noFill/>
          </a:ln>
        </p:spPr>
      </p:pic>
      <p:pic>
        <p:nvPicPr>
          <p:cNvPr id="482" name="Google Shape;482;p39"/>
          <p:cNvPicPr preferRelativeResize="0"/>
          <p:nvPr/>
        </p:nvPicPr>
        <p:blipFill rotWithShape="1">
          <a:blip r:embed="rId6">
            <a:alphaModFix/>
          </a:blip>
          <a:srcRect b="0" l="0" r="0" t="0"/>
          <a:stretch/>
        </p:blipFill>
        <p:spPr>
          <a:xfrm>
            <a:off x="3234284" y="2182634"/>
            <a:ext cx="1072007" cy="822766"/>
          </a:xfrm>
          <a:prstGeom prst="rect">
            <a:avLst/>
          </a:prstGeom>
          <a:noFill/>
          <a:ln>
            <a:noFill/>
          </a:ln>
        </p:spPr>
      </p:pic>
      <p:pic>
        <p:nvPicPr>
          <p:cNvPr id="483" name="Google Shape;483;p39"/>
          <p:cNvPicPr preferRelativeResize="0"/>
          <p:nvPr/>
        </p:nvPicPr>
        <p:blipFill rotWithShape="1">
          <a:blip r:embed="rId7">
            <a:alphaModFix/>
          </a:blip>
          <a:srcRect b="0" l="0" r="0" t="0"/>
          <a:stretch/>
        </p:blipFill>
        <p:spPr>
          <a:xfrm>
            <a:off x="5037982" y="1531672"/>
            <a:ext cx="1545757" cy="1071659"/>
          </a:xfrm>
          <a:prstGeom prst="rect">
            <a:avLst/>
          </a:prstGeom>
          <a:noFill/>
          <a:ln>
            <a:noFill/>
          </a:ln>
        </p:spPr>
      </p:pic>
      <p:sp>
        <p:nvSpPr>
          <p:cNvPr id="484" name="Google Shape;484;p39"/>
          <p:cNvSpPr/>
          <p:nvPr/>
        </p:nvSpPr>
        <p:spPr>
          <a:xfrm>
            <a:off x="6649331" y="2067501"/>
            <a:ext cx="337584" cy="223283"/>
          </a:xfrm>
          <a:prstGeom prst="rightArrow">
            <a:avLst>
              <a:gd fmla="val 50000" name="adj1"/>
              <a:gd fmla="val 50000" name="adj2"/>
            </a:avLst>
          </a:prstGeom>
          <a:solidFill>
            <a:schemeClr val="accent1"/>
          </a:solidFill>
          <a:ln cap="rnd" cmpd="sng" w="22225">
            <a:solidFill>
              <a:srgbClr val="550E0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bin"/>
              <a:ea typeface="Cabin"/>
              <a:cs typeface="Cabin"/>
              <a:sym typeface="Cabin"/>
            </a:endParaRPr>
          </a:p>
        </p:txBody>
      </p:sp>
      <p:pic>
        <p:nvPicPr>
          <p:cNvPr id="485" name="Google Shape;485;p39"/>
          <p:cNvPicPr preferRelativeResize="0"/>
          <p:nvPr/>
        </p:nvPicPr>
        <p:blipFill rotWithShape="1">
          <a:blip r:embed="rId8">
            <a:alphaModFix/>
          </a:blip>
          <a:srcRect b="0" l="0" r="0" t="0"/>
          <a:stretch/>
        </p:blipFill>
        <p:spPr>
          <a:xfrm>
            <a:off x="7120451" y="1531672"/>
            <a:ext cx="1596548" cy="925998"/>
          </a:xfrm>
          <a:prstGeom prst="rect">
            <a:avLst/>
          </a:prstGeom>
          <a:noFill/>
          <a:ln>
            <a:noFill/>
          </a:ln>
        </p:spPr>
      </p:pic>
      <p:sp>
        <p:nvSpPr>
          <p:cNvPr id="486" name="Google Shape;486;p39"/>
          <p:cNvSpPr/>
          <p:nvPr/>
        </p:nvSpPr>
        <p:spPr>
          <a:xfrm>
            <a:off x="3328944" y="3368599"/>
            <a:ext cx="5304266" cy="692497"/>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bin"/>
                <a:ea typeface="Cabin"/>
                <a:cs typeface="Cabin"/>
                <a:sym typeface="Cabin"/>
              </a:rPr>
              <a:t>Using R, Python scripts to extract data from website.</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bin"/>
                <a:ea typeface="Cabin"/>
                <a:cs typeface="Cabin"/>
                <a:sym typeface="Cabin"/>
              </a:rPr>
              <a:t>Storing the data and query data with MySQL Workbench and Tableau.</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bin"/>
                <a:ea typeface="Cabin"/>
                <a:cs typeface="Cabin"/>
                <a:sym typeface="Cabin"/>
              </a:rPr>
              <a:t>Tableau for data visualization. </a:t>
            </a:r>
            <a:endParaRPr sz="1100"/>
          </a:p>
        </p:txBody>
      </p:sp>
      <p:sp>
        <p:nvSpPr>
          <p:cNvPr id="487" name="Google Shape;487;p39"/>
          <p:cNvSpPr/>
          <p:nvPr/>
        </p:nvSpPr>
        <p:spPr>
          <a:xfrm>
            <a:off x="4572000" y="2060432"/>
            <a:ext cx="337584" cy="223283"/>
          </a:xfrm>
          <a:prstGeom prst="rightArrow">
            <a:avLst>
              <a:gd fmla="val 50000" name="adj1"/>
              <a:gd fmla="val 50000" name="adj2"/>
            </a:avLst>
          </a:prstGeom>
          <a:solidFill>
            <a:schemeClr val="accent1"/>
          </a:solidFill>
          <a:ln cap="rnd" cmpd="sng" w="22225">
            <a:solidFill>
              <a:srgbClr val="550E0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bin"/>
              <a:ea typeface="Cabin"/>
              <a:cs typeface="Cabin"/>
              <a:sym typeface="Cabin"/>
            </a:endParaRPr>
          </a:p>
        </p:txBody>
      </p:sp>
      <p:pic>
        <p:nvPicPr>
          <p:cNvPr id="488" name="Google Shape;488;p39"/>
          <p:cNvPicPr preferRelativeResize="0"/>
          <p:nvPr/>
        </p:nvPicPr>
        <p:blipFill rotWithShape="1">
          <a:blip r:embed="rId9">
            <a:alphaModFix/>
          </a:blip>
          <a:srcRect b="0" l="0" r="0" t="0"/>
          <a:stretch/>
        </p:blipFill>
        <p:spPr>
          <a:xfrm>
            <a:off x="510790" y="2667002"/>
            <a:ext cx="1332808" cy="707117"/>
          </a:xfrm>
          <a:prstGeom prst="rect">
            <a:avLst/>
          </a:prstGeom>
          <a:noFill/>
          <a:ln>
            <a:noFill/>
          </a:ln>
        </p:spPr>
      </p:pic>
      <p:pic>
        <p:nvPicPr>
          <p:cNvPr id="489" name="Google Shape;489;p39"/>
          <p:cNvPicPr preferRelativeResize="0"/>
          <p:nvPr/>
        </p:nvPicPr>
        <p:blipFill rotWithShape="1">
          <a:blip r:embed="rId10">
            <a:alphaModFix/>
          </a:blip>
          <a:srcRect b="0" l="0" r="0" t="0"/>
          <a:stretch/>
        </p:blipFill>
        <p:spPr>
          <a:xfrm>
            <a:off x="188728" y="3415390"/>
            <a:ext cx="1905172" cy="10716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pic>
        <p:nvPicPr>
          <p:cNvPr id="494" name="Google Shape;494;p40"/>
          <p:cNvPicPr preferRelativeResize="0"/>
          <p:nvPr>
            <p:ph idx="1" type="body"/>
          </p:nvPr>
        </p:nvPicPr>
        <p:blipFill rotWithShape="1">
          <a:blip r:embed="rId3">
            <a:alphaModFix/>
          </a:blip>
          <a:srcRect b="0" l="0" r="0" t="0"/>
          <a:stretch/>
        </p:blipFill>
        <p:spPr>
          <a:xfrm>
            <a:off x="148855" y="705446"/>
            <a:ext cx="5511875" cy="3274219"/>
          </a:xfrm>
          <a:prstGeom prst="rect">
            <a:avLst/>
          </a:prstGeom>
          <a:noFill/>
          <a:ln>
            <a:noFill/>
          </a:ln>
        </p:spPr>
      </p:pic>
      <p:sp>
        <p:nvSpPr>
          <p:cNvPr id="495" name="Google Shape;495;p40"/>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496" name="Google Shape;496;p40"/>
          <p:cNvPicPr preferRelativeResize="0"/>
          <p:nvPr/>
        </p:nvPicPr>
        <p:blipFill rotWithShape="1">
          <a:blip r:embed="rId4">
            <a:alphaModFix/>
          </a:blip>
          <a:srcRect b="0" l="13143" r="0" t="0"/>
          <a:stretch/>
        </p:blipFill>
        <p:spPr>
          <a:xfrm>
            <a:off x="4736805" y="2830918"/>
            <a:ext cx="4346036" cy="1742207"/>
          </a:xfrm>
          <a:prstGeom prst="rect">
            <a:avLst/>
          </a:prstGeom>
          <a:noFill/>
          <a:ln>
            <a:noFill/>
          </a:ln>
        </p:spPr>
      </p:pic>
      <p:sp>
        <p:nvSpPr>
          <p:cNvPr id="497" name="Google Shape;497;p40"/>
          <p:cNvSpPr txBox="1"/>
          <p:nvPr/>
        </p:nvSpPr>
        <p:spPr>
          <a:xfrm>
            <a:off x="5757531" y="879280"/>
            <a:ext cx="3237613" cy="117724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200">
                <a:solidFill>
                  <a:schemeClr val="dk1"/>
                </a:solidFill>
                <a:latin typeface="Cabin"/>
                <a:ea typeface="Cabin"/>
                <a:cs typeface="Cabin"/>
                <a:sym typeface="Cabin"/>
              </a:rPr>
              <a:t>RStudio: </a:t>
            </a:r>
            <a:r>
              <a:rPr lang="en" sz="1200">
                <a:solidFill>
                  <a:schemeClr val="dk1"/>
                </a:solidFill>
                <a:latin typeface="Cabin"/>
                <a:ea typeface="Cabin"/>
                <a:cs typeface="Cabin"/>
                <a:sym typeface="Cabin"/>
              </a:rPr>
              <a:t>the RVEST package and the Chrome Selector Gadget tool have allow us to collect HTML Nodes and download the data that we need to build our database. Out goal is to collect enough data to advise marketing campaigns before they decide to invest money in artist.</a:t>
            </a:r>
            <a:endParaRPr b="1" sz="1200">
              <a:solidFill>
                <a:schemeClr val="dk1"/>
              </a:solidFill>
              <a:latin typeface="Cabin"/>
              <a:ea typeface="Cabin"/>
              <a:cs typeface="Cabin"/>
              <a:sym typeface="Cabin"/>
            </a:endParaRPr>
          </a:p>
        </p:txBody>
      </p:sp>
      <p:sp>
        <p:nvSpPr>
          <p:cNvPr id="498" name="Google Shape;498;p40"/>
          <p:cNvSpPr txBox="1"/>
          <p:nvPr/>
        </p:nvSpPr>
        <p:spPr>
          <a:xfrm>
            <a:off x="2719276" y="4114800"/>
            <a:ext cx="1200088"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Outcome table</a:t>
            </a:r>
            <a:endParaRPr sz="1100"/>
          </a:p>
        </p:txBody>
      </p:sp>
      <p:sp>
        <p:nvSpPr>
          <p:cNvPr id="499" name="Google Shape;499;p40"/>
          <p:cNvSpPr txBox="1"/>
          <p:nvPr/>
        </p:nvSpPr>
        <p:spPr>
          <a:xfrm>
            <a:off x="1427421" y="428447"/>
            <a:ext cx="1662956"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Code of Spotify table:</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41"/>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505" name="Google Shape;505;p41"/>
          <p:cNvPicPr preferRelativeResize="0"/>
          <p:nvPr/>
        </p:nvPicPr>
        <p:blipFill rotWithShape="1">
          <a:blip r:embed="rId3">
            <a:alphaModFix/>
          </a:blip>
          <a:srcRect b="0" l="0" r="0" t="0"/>
          <a:stretch/>
        </p:blipFill>
        <p:spPr>
          <a:xfrm>
            <a:off x="4512967" y="499287"/>
            <a:ext cx="4330663" cy="1975601"/>
          </a:xfrm>
          <a:prstGeom prst="rect">
            <a:avLst/>
          </a:prstGeom>
          <a:noFill/>
          <a:ln>
            <a:noFill/>
          </a:ln>
        </p:spPr>
      </p:pic>
      <p:pic>
        <p:nvPicPr>
          <p:cNvPr id="506" name="Google Shape;506;p41"/>
          <p:cNvPicPr preferRelativeResize="0"/>
          <p:nvPr/>
        </p:nvPicPr>
        <p:blipFill rotWithShape="1">
          <a:blip r:embed="rId4">
            <a:alphaModFix/>
          </a:blip>
          <a:srcRect b="0" l="0" r="0" t="0"/>
          <a:stretch/>
        </p:blipFill>
        <p:spPr>
          <a:xfrm>
            <a:off x="300370" y="1000063"/>
            <a:ext cx="4068297" cy="1392262"/>
          </a:xfrm>
          <a:prstGeom prst="rect">
            <a:avLst/>
          </a:prstGeom>
          <a:noFill/>
          <a:ln>
            <a:noFill/>
          </a:ln>
        </p:spPr>
      </p:pic>
      <p:sp>
        <p:nvSpPr>
          <p:cNvPr id="507" name="Google Shape;507;p41"/>
          <p:cNvSpPr txBox="1"/>
          <p:nvPr/>
        </p:nvSpPr>
        <p:spPr>
          <a:xfrm>
            <a:off x="1395524" y="614030"/>
            <a:ext cx="177943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Code of Concert table:</a:t>
            </a:r>
            <a:endParaRPr sz="1100"/>
          </a:p>
        </p:txBody>
      </p:sp>
      <p:pic>
        <p:nvPicPr>
          <p:cNvPr id="508" name="Google Shape;508;p41"/>
          <p:cNvPicPr preferRelativeResize="0"/>
          <p:nvPr/>
        </p:nvPicPr>
        <p:blipFill rotWithShape="1">
          <a:blip r:embed="rId5">
            <a:alphaModFix/>
          </a:blip>
          <a:srcRect b="0" l="0" r="0" t="0"/>
          <a:stretch/>
        </p:blipFill>
        <p:spPr>
          <a:xfrm>
            <a:off x="2776094" y="2668613"/>
            <a:ext cx="4772025" cy="1695450"/>
          </a:xfrm>
          <a:prstGeom prst="rect">
            <a:avLst/>
          </a:prstGeom>
          <a:noFill/>
          <a:ln>
            <a:noFill/>
          </a:ln>
        </p:spPr>
      </p:pic>
      <p:sp>
        <p:nvSpPr>
          <p:cNvPr id="509" name="Google Shape;509;p41"/>
          <p:cNvSpPr txBox="1"/>
          <p:nvPr/>
        </p:nvSpPr>
        <p:spPr>
          <a:xfrm>
            <a:off x="1521181" y="3062176"/>
            <a:ext cx="1200088"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Outcome table</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42"/>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515" name="Google Shape;515;p42"/>
          <p:cNvPicPr preferRelativeResize="0"/>
          <p:nvPr/>
        </p:nvPicPr>
        <p:blipFill rotWithShape="1">
          <a:blip r:embed="rId3">
            <a:alphaModFix/>
          </a:blip>
          <a:srcRect b="0" l="0" r="0" t="0"/>
          <a:stretch/>
        </p:blipFill>
        <p:spPr>
          <a:xfrm>
            <a:off x="2665090" y="606056"/>
            <a:ext cx="5648325" cy="1885950"/>
          </a:xfrm>
          <a:prstGeom prst="rect">
            <a:avLst/>
          </a:prstGeom>
          <a:noFill/>
          <a:ln>
            <a:noFill/>
          </a:ln>
        </p:spPr>
      </p:pic>
      <p:pic>
        <p:nvPicPr>
          <p:cNvPr id="516" name="Google Shape;516;p42"/>
          <p:cNvPicPr preferRelativeResize="0"/>
          <p:nvPr/>
        </p:nvPicPr>
        <p:blipFill rotWithShape="1">
          <a:blip r:embed="rId4">
            <a:alphaModFix/>
          </a:blip>
          <a:srcRect b="0" l="0" r="0" t="0"/>
          <a:stretch/>
        </p:blipFill>
        <p:spPr>
          <a:xfrm>
            <a:off x="1799450" y="2420405"/>
            <a:ext cx="6908656" cy="2117038"/>
          </a:xfrm>
          <a:prstGeom prst="rect">
            <a:avLst/>
          </a:prstGeom>
          <a:noFill/>
          <a:ln>
            <a:noFill/>
          </a:ln>
        </p:spPr>
      </p:pic>
      <p:sp>
        <p:nvSpPr>
          <p:cNvPr id="517" name="Google Shape;517;p42"/>
          <p:cNvSpPr txBox="1"/>
          <p:nvPr/>
        </p:nvSpPr>
        <p:spPr>
          <a:xfrm>
            <a:off x="566184" y="1089758"/>
            <a:ext cx="1591686"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Code of Lyrics table:</a:t>
            </a:r>
            <a:endParaRPr sz="1100"/>
          </a:p>
        </p:txBody>
      </p:sp>
      <p:sp>
        <p:nvSpPr>
          <p:cNvPr id="518" name="Google Shape;518;p42"/>
          <p:cNvSpPr txBox="1"/>
          <p:nvPr/>
        </p:nvSpPr>
        <p:spPr>
          <a:xfrm>
            <a:off x="429554" y="3201925"/>
            <a:ext cx="1200088"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bin"/>
                <a:ea typeface="Cabin"/>
                <a:cs typeface="Cabin"/>
                <a:sym typeface="Cabin"/>
              </a:rPr>
              <a:t>Outcome table</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43"/>
          <p:cNvSpPr txBox="1"/>
          <p:nvPr>
            <p:ph type="title"/>
          </p:nvPr>
        </p:nvSpPr>
        <p:spPr>
          <a:xfrm>
            <a:off x="330214" y="423452"/>
            <a:ext cx="8477317" cy="400995"/>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accent1"/>
              </a:buClr>
              <a:buSzPts val="2100"/>
              <a:buFont typeface="Cabin"/>
              <a:buNone/>
            </a:pPr>
            <a:r>
              <a:rPr lang="en" sz="1100"/>
              <a:t>DATA CLEANING</a:t>
            </a:r>
            <a:endParaRPr sz="1100"/>
          </a:p>
        </p:txBody>
      </p:sp>
      <p:sp>
        <p:nvSpPr>
          <p:cNvPr id="524" name="Google Shape;524;p43"/>
          <p:cNvSpPr txBox="1"/>
          <p:nvPr>
            <p:ph idx="1" type="body"/>
          </p:nvPr>
        </p:nvSpPr>
        <p:spPr>
          <a:xfrm>
            <a:off x="435895" y="824447"/>
            <a:ext cx="8272211" cy="3273271"/>
          </a:xfrm>
          <a:prstGeom prst="rect">
            <a:avLst/>
          </a:prstGeom>
          <a:noFill/>
          <a:ln>
            <a:noFill/>
          </a:ln>
        </p:spPr>
        <p:txBody>
          <a:bodyPr anchorCtr="0" anchor="ctr" bIns="34275" lIns="68575" spcFirstLastPara="1" rIns="68575" wrap="square" tIns="34275">
            <a:noAutofit/>
          </a:bodyPr>
          <a:lstStyle/>
          <a:p>
            <a:pPr indent="-228600" lvl="0" marL="228600" rtl="0" algn="l">
              <a:spcBef>
                <a:spcPts val="0"/>
              </a:spcBef>
              <a:spcAft>
                <a:spcPts val="0"/>
              </a:spcAft>
              <a:buSzPts val="1200"/>
              <a:buChar char="◼"/>
            </a:pPr>
            <a:r>
              <a:rPr b="1" lang="en" sz="1100"/>
              <a:t>Lubridate</a:t>
            </a:r>
            <a:r>
              <a:rPr lang="en" sz="1100"/>
              <a:t>: date manipulation</a:t>
            </a:r>
            <a:endParaRPr b="1" sz="1100"/>
          </a:p>
          <a:p>
            <a:pPr indent="-228600" lvl="0" marL="228600" rtl="0" algn="l">
              <a:spcBef>
                <a:spcPts val="700"/>
              </a:spcBef>
              <a:spcAft>
                <a:spcPts val="0"/>
              </a:spcAft>
              <a:buSzPts val="1200"/>
              <a:buChar char="◼"/>
            </a:pPr>
            <a:r>
              <a:rPr b="1" lang="en" sz="1100"/>
              <a:t>Rvest</a:t>
            </a:r>
            <a:r>
              <a:rPr lang="en" sz="1100"/>
              <a:t>: extract pieces out of HTML documents using XPath and css selectors. </a:t>
            </a:r>
            <a:endParaRPr sz="1100"/>
          </a:p>
          <a:p>
            <a:pPr indent="-222250" lvl="1" marL="469900" rtl="0" algn="l">
              <a:spcBef>
                <a:spcPts val="700"/>
              </a:spcBef>
              <a:spcAft>
                <a:spcPts val="0"/>
              </a:spcAft>
              <a:buSzPts val="1100"/>
              <a:buChar char="◼"/>
            </a:pPr>
            <a:r>
              <a:rPr lang="en" sz="1100"/>
              <a:t>html_nodes ()</a:t>
            </a:r>
            <a:endParaRPr b="1" sz="1100"/>
          </a:p>
          <a:p>
            <a:pPr indent="-228600" lvl="0" marL="228600" rtl="0" algn="l">
              <a:spcBef>
                <a:spcPts val="700"/>
              </a:spcBef>
              <a:spcAft>
                <a:spcPts val="0"/>
              </a:spcAft>
              <a:buSzPts val="1200"/>
              <a:buChar char="◼"/>
            </a:pPr>
            <a:r>
              <a:rPr b="1" lang="en" sz="1100"/>
              <a:t>Dplyr</a:t>
            </a:r>
            <a:r>
              <a:rPr lang="en" sz="1100"/>
              <a:t> :Is a grammar of data manipulation, providing a consistent set of verbs that help you solve the most common data manipulation challenges:</a:t>
            </a:r>
            <a:endParaRPr sz="1100"/>
          </a:p>
          <a:p>
            <a:pPr indent="-222250" lvl="1" marL="469900" rtl="0" algn="l">
              <a:spcBef>
                <a:spcPts val="700"/>
              </a:spcBef>
              <a:spcAft>
                <a:spcPts val="0"/>
              </a:spcAft>
              <a:buSzPts val="1100"/>
              <a:buChar char="◼"/>
            </a:pPr>
            <a:r>
              <a:rPr lang="en" sz="1100"/>
              <a:t>mutate() select() filter() summarise() arrange() </a:t>
            </a:r>
            <a:endParaRPr sz="1100"/>
          </a:p>
          <a:p>
            <a:pPr indent="-152400" lvl="1" marL="469900" rtl="0" algn="l">
              <a:spcBef>
                <a:spcPts val="700"/>
              </a:spcBef>
              <a:spcAft>
                <a:spcPts val="0"/>
              </a:spcAft>
              <a:buSzPts val="1100"/>
              <a:buNone/>
            </a:pPr>
            <a:r>
              <a:t/>
            </a:r>
            <a:endParaRPr sz="1100"/>
          </a:p>
        </p:txBody>
      </p:sp>
      <p:sp>
        <p:nvSpPr>
          <p:cNvPr id="525" name="Google Shape;525;p43"/>
          <p:cNvSpPr txBox="1"/>
          <p:nvPr>
            <p:ph idx="12" type="sldNum"/>
          </p:nvPr>
        </p:nvSpPr>
        <p:spPr>
          <a:xfrm>
            <a:off x="7918725" y="4708261"/>
            <a:ext cx="789381"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pic>
        <p:nvPicPr>
          <p:cNvPr id="526" name="Google Shape;526;p43"/>
          <p:cNvPicPr preferRelativeResize="0"/>
          <p:nvPr/>
        </p:nvPicPr>
        <p:blipFill rotWithShape="1">
          <a:blip r:embed="rId3">
            <a:alphaModFix/>
          </a:blip>
          <a:srcRect b="0" l="0" r="0" t="0"/>
          <a:stretch/>
        </p:blipFill>
        <p:spPr>
          <a:xfrm>
            <a:off x="584444" y="926046"/>
            <a:ext cx="1034114" cy="361940"/>
          </a:xfrm>
          <a:prstGeom prst="rect">
            <a:avLst/>
          </a:prstGeom>
          <a:noFill/>
          <a:ln>
            <a:noFill/>
          </a:ln>
        </p:spPr>
      </p:pic>
      <p:pic>
        <p:nvPicPr>
          <p:cNvPr id="527" name="Google Shape;527;p43"/>
          <p:cNvPicPr preferRelativeResize="0"/>
          <p:nvPr/>
        </p:nvPicPr>
        <p:blipFill rotWithShape="1">
          <a:blip r:embed="rId4">
            <a:alphaModFix/>
          </a:blip>
          <a:srcRect b="0" l="0" r="0" t="0"/>
          <a:stretch/>
        </p:blipFill>
        <p:spPr>
          <a:xfrm>
            <a:off x="4273632" y="2972262"/>
            <a:ext cx="4533900" cy="121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
  <a:themeElements>
    <a:clrScheme name="Custom 3">
      <a:dk1>
        <a:srgbClr val="000000"/>
      </a:dk1>
      <a:lt1>
        <a:srgbClr val="FFFFFF"/>
      </a:lt1>
      <a:dk2>
        <a:srgbClr val="3D3D3D"/>
      </a:dk2>
      <a:lt2>
        <a:srgbClr val="EBEBEB"/>
      </a:lt2>
      <a:accent1>
        <a:srgbClr val="75140C"/>
      </a:accent1>
      <a:accent2>
        <a:srgbClr val="903163"/>
      </a:accent2>
      <a:accent3>
        <a:srgbClr val="B2324B"/>
      </a:accent3>
      <a:accent4>
        <a:srgbClr val="3D3C3D"/>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